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9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B1116A-E40B-4745-AAD8-029FFFD8960B}">
  <a:tblStyle styleId="{5EB1116A-E40B-4745-AAD8-029FFFD896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4"/>
    <p:restoredTop sz="96629"/>
  </p:normalViewPr>
  <p:slideViewPr>
    <p:cSldViewPr snapToGrid="0">
      <p:cViewPr varScale="1">
        <p:scale>
          <a:sx n="45" d="100"/>
          <a:sy n="45" d="100"/>
        </p:scale>
        <p:origin x="1136" y="240"/>
      </p:cViewPr>
      <p:guideLst>
        <p:guide orient="horz"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2" y="3176854"/>
            <a:ext cx="40898829" cy="8757772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1pPr>
            <a:lvl2pPr lvl="1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2pPr>
            <a:lvl3pPr lvl="2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3pPr>
            <a:lvl4pPr lvl="3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4pPr>
            <a:lvl5pPr lvl="4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5pPr>
            <a:lvl6pPr lvl="5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6pPr>
            <a:lvl7pPr lvl="6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7pPr>
            <a:lvl8pPr lvl="7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8pPr>
            <a:lvl9pPr lvl="8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2" y="12092268"/>
            <a:ext cx="40898829" cy="3381686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2" y="4719468"/>
            <a:ext cx="40898829" cy="8377715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1pPr>
            <a:lvl2pPr lvl="1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2pPr>
            <a:lvl3pPr lvl="2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3pPr>
            <a:lvl4pPr lvl="3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4pPr>
            <a:lvl5pPr lvl="4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5pPr>
            <a:lvl6pPr lvl="5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6pPr>
            <a:lvl7pPr lvl="6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7pPr>
            <a:lvl8pPr lvl="7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8pPr>
            <a:lvl9pPr lvl="8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2" y="13449495"/>
            <a:ext cx="40898829" cy="5550172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 algn="ctr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2" y="9176961"/>
            <a:ext cx="40898829" cy="3591772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1pPr>
            <a:lvl2pPr lvl="1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2pPr>
            <a:lvl3pPr lvl="2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3pPr>
            <a:lvl4pPr lvl="3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4pPr>
            <a:lvl5pPr lvl="4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5pPr>
            <a:lvl6pPr lvl="5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6pPr>
            <a:lvl7pPr lvl="6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7pPr>
            <a:lvl8pPr lvl="7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8pPr>
            <a:lvl9pPr lvl="8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2" y="4917226"/>
            <a:ext cx="40898829" cy="14576658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1" y="4917226"/>
            <a:ext cx="19199571" cy="14576658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1" y="4917226"/>
            <a:ext cx="19199571" cy="14576658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2370560"/>
            <a:ext cx="13478400" cy="3224315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5928960"/>
            <a:ext cx="13478400" cy="13565315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2" y="1920641"/>
            <a:ext cx="30565543" cy="17454086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1pPr>
            <a:lvl2pPr lvl="1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2pPr>
            <a:lvl3pPr lvl="2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3pPr>
            <a:lvl4pPr lvl="3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4pPr>
            <a:lvl5pPr lvl="4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5pPr>
            <a:lvl6pPr lvl="5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6pPr>
            <a:lvl7pPr lvl="6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7pPr>
            <a:lvl8pPr lvl="7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8pPr>
            <a:lvl9pPr lvl="8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533"/>
            <a:ext cx="21945600" cy="219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22593" tIns="422593" rIns="422593" bIns="42259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2" y="5261547"/>
            <a:ext cx="19416857" cy="6324429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1pPr>
            <a:lvl2pPr lvl="1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2pPr>
            <a:lvl3pPr lvl="2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3pPr>
            <a:lvl4pPr lvl="3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4pPr>
            <a:lvl5pPr lvl="4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5pPr>
            <a:lvl6pPr lvl="5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6pPr>
            <a:lvl7pPr lvl="6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7pPr>
            <a:lvl8pPr lvl="7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8pPr>
            <a:lvl9pPr lvl="8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2" y="11959789"/>
            <a:ext cx="19416857" cy="5269885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3089388"/>
            <a:ext cx="18417600" cy="15765686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1" y="18050455"/>
            <a:ext cx="28794343" cy="258171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1959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2" y="4917226"/>
            <a:ext cx="40898829" cy="1457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marL="457200" lvl="0" indent="-844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700"/>
              <a:buChar char="●"/>
              <a:defRPr sz="97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r">
              <a:buNone/>
              <a:defRPr sz="4627">
                <a:solidFill>
                  <a:schemeClr val="dk2"/>
                </a:solidFill>
              </a:defRPr>
            </a:lvl1pPr>
            <a:lvl2pPr lvl="1" algn="r">
              <a:buNone/>
              <a:defRPr sz="4627">
                <a:solidFill>
                  <a:schemeClr val="dk2"/>
                </a:solidFill>
              </a:defRPr>
            </a:lvl2pPr>
            <a:lvl3pPr lvl="2" algn="r">
              <a:buNone/>
              <a:defRPr sz="4627">
                <a:solidFill>
                  <a:schemeClr val="dk2"/>
                </a:solidFill>
              </a:defRPr>
            </a:lvl3pPr>
            <a:lvl4pPr lvl="3" algn="r">
              <a:buNone/>
              <a:defRPr sz="4627">
                <a:solidFill>
                  <a:schemeClr val="dk2"/>
                </a:solidFill>
              </a:defRPr>
            </a:lvl4pPr>
            <a:lvl5pPr lvl="4" algn="r">
              <a:buNone/>
              <a:defRPr sz="4627">
                <a:solidFill>
                  <a:schemeClr val="dk2"/>
                </a:solidFill>
              </a:defRPr>
            </a:lvl5pPr>
            <a:lvl6pPr lvl="5" algn="r">
              <a:buNone/>
              <a:defRPr sz="4627">
                <a:solidFill>
                  <a:schemeClr val="dk2"/>
                </a:solidFill>
              </a:defRPr>
            </a:lvl6pPr>
            <a:lvl7pPr lvl="6" algn="r">
              <a:buNone/>
              <a:defRPr sz="4627">
                <a:solidFill>
                  <a:schemeClr val="dk2"/>
                </a:solidFill>
              </a:defRPr>
            </a:lvl7pPr>
            <a:lvl8pPr lvl="7" algn="r">
              <a:buNone/>
              <a:defRPr sz="4627">
                <a:solidFill>
                  <a:schemeClr val="dk2"/>
                </a:solidFill>
              </a:defRPr>
            </a:lvl8pPr>
            <a:lvl9pPr lvl="8" algn="r">
              <a:buNone/>
              <a:defRPr sz="4627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hyperlink" Target="https://github.com/antoyang/VidChapters" TargetMode="External"/><Relationship Id="rId12" Type="http://schemas.openxmlformats.org/officeDocument/2006/relationships/image" Target="../media/image8.emf"/><Relationship Id="rId17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ntoyang.github.io/vidchapters.html" TargetMode="External"/><Relationship Id="rId11" Type="http://schemas.openxmlformats.org/officeDocument/2006/relationships/image" Target="../media/image7.emf"/><Relationship Id="rId5" Type="http://schemas.openxmlformats.org/officeDocument/2006/relationships/image" Target="../media/image3.png"/><Relationship Id="rId15" Type="http://schemas.openxmlformats.org/officeDocument/2006/relationships/image" Target="../media/image11.emf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:a16="http://schemas.microsoft.com/office/drawing/2014/main" id="{85CFFE29-C1C3-D78E-FF54-A954CFA9995B}"/>
              </a:ext>
            </a:extLst>
          </p:cNvPr>
          <p:cNvSpPr txBox="1">
            <a:spLocks/>
          </p:cNvSpPr>
          <p:nvPr/>
        </p:nvSpPr>
        <p:spPr>
          <a:xfrm>
            <a:off x="0" y="26034"/>
            <a:ext cx="43891200" cy="2213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4800" b="1" dirty="0">
                <a:solidFill>
                  <a:srgbClr val="CC4125"/>
                </a:solidFill>
              </a:rPr>
              <a:t>VidChapters-7M: </a:t>
            </a:r>
            <a:r>
              <a:rPr lang="fr-FR" sz="4800" b="1" dirty="0" err="1">
                <a:solidFill>
                  <a:srgbClr val="CC4125"/>
                </a:solidFill>
              </a:rPr>
              <a:t>Video</a:t>
            </a:r>
            <a:r>
              <a:rPr lang="fr-FR" sz="4800" b="1" dirty="0">
                <a:solidFill>
                  <a:srgbClr val="CC4125"/>
                </a:solidFill>
              </a:rPr>
              <a:t> </a:t>
            </a:r>
            <a:r>
              <a:rPr lang="fr-FR" sz="4800" b="1" dirty="0" err="1">
                <a:solidFill>
                  <a:srgbClr val="CC4125"/>
                </a:solidFill>
              </a:rPr>
              <a:t>Chapters</a:t>
            </a:r>
            <a:r>
              <a:rPr lang="fr-FR" sz="4800" b="1" dirty="0">
                <a:solidFill>
                  <a:srgbClr val="CC4125"/>
                </a:solidFill>
              </a:rPr>
              <a:t> at </a:t>
            </a:r>
            <a:r>
              <a:rPr lang="fr-FR" sz="4800" b="1" dirty="0" err="1">
                <a:solidFill>
                  <a:srgbClr val="CC4125"/>
                </a:solidFill>
              </a:rPr>
              <a:t>Scale</a:t>
            </a:r>
            <a:b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French Institute for Research in Computer Science and Automation - Wikipedia">
            <a:extLst>
              <a:ext uri="{FF2B5EF4-FFF2-40B4-BE49-F238E27FC236}">
                <a16:creationId xmlns:a16="http://schemas.microsoft.com/office/drawing/2014/main" id="{E1C13DF5-20AC-8D8A-EDA9-D2DF3EDF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6" y="143983"/>
            <a:ext cx="3363686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DD5685-7D4B-C24D-9340-E4890006D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25" y="141000"/>
            <a:ext cx="3864647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79F71429-C3C7-3CC5-AE52-25507920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20" y="1687013"/>
            <a:ext cx="3363686" cy="1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;p13">
            <a:extLst>
              <a:ext uri="{FF2B5EF4-FFF2-40B4-BE49-F238E27FC236}">
                <a16:creationId xmlns:a16="http://schemas.microsoft.com/office/drawing/2014/main" id="{F1BF5EF3-5AB1-1665-010A-604C9EB3DF1F}"/>
              </a:ext>
            </a:extLst>
          </p:cNvPr>
          <p:cNvSpPr txBox="1"/>
          <p:nvPr/>
        </p:nvSpPr>
        <p:spPr>
          <a:xfrm>
            <a:off x="12677358" y="1255349"/>
            <a:ext cx="18536481" cy="1642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" sz="4200" dirty="0">
                <a:solidFill>
                  <a:srgbClr val="073763"/>
                </a:solidFill>
              </a:rPr>
              <a:t>Antoine Yang</a:t>
            </a:r>
            <a:r>
              <a:rPr lang="fr" sz="4200" baseline="30000" dirty="0">
                <a:solidFill>
                  <a:srgbClr val="073763"/>
                </a:solidFill>
              </a:rPr>
              <a:t>†</a:t>
            </a:r>
            <a:r>
              <a:rPr lang="fr" sz="4200" dirty="0">
                <a:solidFill>
                  <a:srgbClr val="073763"/>
                </a:solidFill>
              </a:rPr>
              <a:t>, </a:t>
            </a:r>
            <a:r>
              <a:rPr lang="fr" sz="4200" dirty="0" err="1">
                <a:solidFill>
                  <a:srgbClr val="073763"/>
                </a:solidFill>
              </a:rPr>
              <a:t>Arsha</a:t>
            </a:r>
            <a:r>
              <a:rPr lang="fr" sz="4200" dirty="0">
                <a:solidFill>
                  <a:srgbClr val="073763"/>
                </a:solidFill>
              </a:rPr>
              <a:t> Nagrani</a:t>
            </a:r>
            <a:r>
              <a:rPr lang="fr" sz="4200" baseline="30000" dirty="0">
                <a:solidFill>
                  <a:srgbClr val="073763"/>
                </a:solidFill>
              </a:rPr>
              <a:t>§</a:t>
            </a:r>
            <a:r>
              <a:rPr lang="fr" sz="4200" dirty="0">
                <a:solidFill>
                  <a:srgbClr val="073763"/>
                </a:solidFill>
              </a:rPr>
              <a:t>, Ivan Laptev</a:t>
            </a:r>
            <a:r>
              <a:rPr lang="fr" sz="4200" baseline="30000" dirty="0">
                <a:solidFill>
                  <a:srgbClr val="073763"/>
                </a:solidFill>
              </a:rPr>
              <a:t>†</a:t>
            </a:r>
            <a:r>
              <a:rPr lang="fr" sz="4200" dirty="0">
                <a:solidFill>
                  <a:srgbClr val="073763"/>
                </a:solidFill>
              </a:rPr>
              <a:t>, Josef </a:t>
            </a:r>
            <a:r>
              <a:rPr lang="fr" sz="4200" dirty="0" err="1">
                <a:solidFill>
                  <a:srgbClr val="073763"/>
                </a:solidFill>
              </a:rPr>
              <a:t>Sivic</a:t>
            </a:r>
            <a:r>
              <a:rPr lang="fr" sz="4200" baseline="30000" dirty="0">
                <a:solidFill>
                  <a:srgbClr val="073763"/>
                </a:solidFill>
              </a:rPr>
              <a:t>¶</a:t>
            </a:r>
            <a:r>
              <a:rPr lang="fr" sz="4200" dirty="0">
                <a:solidFill>
                  <a:srgbClr val="073763"/>
                </a:solidFill>
              </a:rPr>
              <a:t>, </a:t>
            </a:r>
            <a:r>
              <a:rPr lang="fr" sz="4200" dirty="0" err="1">
                <a:solidFill>
                  <a:srgbClr val="073763"/>
                </a:solidFill>
              </a:rPr>
              <a:t>Cordelia</a:t>
            </a:r>
            <a:r>
              <a:rPr lang="fr" sz="4200" dirty="0">
                <a:solidFill>
                  <a:srgbClr val="073763"/>
                </a:solidFill>
              </a:rPr>
              <a:t> Schmid</a:t>
            </a:r>
            <a:r>
              <a:rPr lang="fr" sz="4200" baseline="30000" dirty="0">
                <a:solidFill>
                  <a:srgbClr val="073763"/>
                </a:solidFill>
              </a:rPr>
              <a:t>†</a:t>
            </a:r>
            <a:endParaRPr sz="3600" dirty="0">
              <a:solidFill>
                <a:srgbClr val="073763"/>
              </a:solidFill>
            </a:endParaRPr>
          </a:p>
        </p:txBody>
      </p:sp>
      <p:sp>
        <p:nvSpPr>
          <p:cNvPr id="14" name="Google Shape;76;p13">
            <a:extLst>
              <a:ext uri="{FF2B5EF4-FFF2-40B4-BE49-F238E27FC236}">
                <a16:creationId xmlns:a16="http://schemas.microsoft.com/office/drawing/2014/main" id="{0D3B1DA0-D27D-81E2-0896-24256FF5CCFB}"/>
              </a:ext>
            </a:extLst>
          </p:cNvPr>
          <p:cNvSpPr/>
          <p:nvPr/>
        </p:nvSpPr>
        <p:spPr>
          <a:xfrm>
            <a:off x="428046" y="4020909"/>
            <a:ext cx="10144521" cy="17620998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15" name="Google Shape;77;p13">
            <a:extLst>
              <a:ext uri="{FF2B5EF4-FFF2-40B4-BE49-F238E27FC236}">
                <a16:creationId xmlns:a16="http://schemas.microsoft.com/office/drawing/2014/main" id="{696F992B-7103-24AD-2921-23B2428BF9A2}"/>
              </a:ext>
            </a:extLst>
          </p:cNvPr>
          <p:cNvSpPr txBox="1"/>
          <p:nvPr/>
        </p:nvSpPr>
        <p:spPr>
          <a:xfrm>
            <a:off x="3625152" y="3597978"/>
            <a:ext cx="3316902" cy="845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 err="1">
                <a:solidFill>
                  <a:srgbClr val="073763"/>
                </a:solidFill>
              </a:rPr>
              <a:t>Overview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16" name="Google Shape;78;p13">
            <a:extLst>
              <a:ext uri="{FF2B5EF4-FFF2-40B4-BE49-F238E27FC236}">
                <a16:creationId xmlns:a16="http://schemas.microsoft.com/office/drawing/2014/main" id="{C3E7805F-3D14-3B21-B048-D9D7DE116B92}"/>
              </a:ext>
            </a:extLst>
          </p:cNvPr>
          <p:cNvSpPr txBox="1"/>
          <p:nvPr/>
        </p:nvSpPr>
        <p:spPr>
          <a:xfrm>
            <a:off x="685800" y="4158110"/>
            <a:ext cx="9279864" cy="227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4000" dirty="0" err="1">
                <a:solidFill>
                  <a:srgbClr val="073763"/>
                </a:solidFill>
              </a:rPr>
              <a:t>Video</a:t>
            </a:r>
            <a:r>
              <a:rPr lang="fr-FR" sz="4000" dirty="0">
                <a:solidFill>
                  <a:srgbClr val="073763"/>
                </a:solidFill>
              </a:rPr>
              <a:t> </a:t>
            </a:r>
            <a:r>
              <a:rPr lang="fr-FR" sz="4000" dirty="0" err="1">
                <a:solidFill>
                  <a:srgbClr val="073763"/>
                </a:solidFill>
              </a:rPr>
              <a:t>chapter</a:t>
            </a:r>
            <a:r>
              <a:rPr lang="fr-FR" sz="4000" dirty="0">
                <a:solidFill>
                  <a:srgbClr val="073763"/>
                </a:solidFill>
              </a:rPr>
              <a:t> </a:t>
            </a:r>
            <a:r>
              <a:rPr lang="fr-FR" sz="4000" dirty="0" err="1">
                <a:solidFill>
                  <a:srgbClr val="073763"/>
                </a:solidFill>
              </a:rPr>
              <a:t>generation</a:t>
            </a:r>
            <a:endParaRPr lang="fr-FR"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Automatically</a:t>
            </a:r>
            <a:r>
              <a:rPr lang="fr-FR" sz="3200" dirty="0"/>
              <a:t> segment a long 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into</a:t>
            </a:r>
            <a:r>
              <a:rPr lang="fr-FR" sz="3200" dirty="0"/>
              <a:t> segments and </a:t>
            </a:r>
            <a:r>
              <a:rPr lang="fr-FR" sz="3200" dirty="0" err="1"/>
              <a:t>generate</a:t>
            </a:r>
            <a:r>
              <a:rPr lang="fr-FR" sz="3200" dirty="0"/>
              <a:t> a </a:t>
            </a:r>
            <a:r>
              <a:rPr lang="fr-FR" sz="3200" dirty="0" err="1"/>
              <a:t>chapter</a:t>
            </a:r>
            <a:r>
              <a:rPr lang="fr-FR" sz="3200" dirty="0"/>
              <a:t> </a:t>
            </a:r>
            <a:r>
              <a:rPr lang="fr-FR" sz="3200" dirty="0" err="1"/>
              <a:t>title</a:t>
            </a:r>
            <a:r>
              <a:rPr lang="fr-FR" sz="3200" dirty="0"/>
              <a:t> for </a:t>
            </a:r>
            <a:r>
              <a:rPr lang="fr-FR" sz="3200" dirty="0" err="1"/>
              <a:t>each</a:t>
            </a:r>
            <a:r>
              <a:rPr lang="fr-FR" sz="3200" dirty="0"/>
              <a:t>.</a:t>
            </a:r>
            <a:endParaRPr lang="fr-FR" sz="3200" dirty="0">
              <a:solidFill>
                <a:srgbClr val="073763"/>
              </a:solidFill>
            </a:endParaRPr>
          </a:p>
        </p:txBody>
      </p:sp>
      <p:sp>
        <p:nvSpPr>
          <p:cNvPr id="18" name="Google Shape;78;p13">
            <a:extLst>
              <a:ext uri="{FF2B5EF4-FFF2-40B4-BE49-F238E27FC236}">
                <a16:creationId xmlns:a16="http://schemas.microsoft.com/office/drawing/2014/main" id="{6B6A8531-B6C7-C866-55F9-997DE0C06D91}"/>
              </a:ext>
            </a:extLst>
          </p:cNvPr>
          <p:cNvSpPr txBox="1"/>
          <p:nvPr/>
        </p:nvSpPr>
        <p:spPr>
          <a:xfrm>
            <a:off x="652345" y="8983552"/>
            <a:ext cx="9821512" cy="7613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4000" dirty="0">
                <a:solidFill>
                  <a:srgbClr val="073763"/>
                </a:solidFill>
              </a:rPr>
              <a:t>Contributions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VidChapters-7M: </a:t>
            </a:r>
            <a:r>
              <a:rPr lang="fr-FR" sz="3200" dirty="0"/>
              <a:t>a </a:t>
            </a:r>
            <a:r>
              <a:rPr lang="fr-FR" sz="3200" dirty="0" err="1"/>
              <a:t>dataset</a:t>
            </a:r>
            <a:r>
              <a:rPr lang="fr-FR" sz="3200" dirty="0"/>
              <a:t> of 817K user-</a:t>
            </a:r>
            <a:r>
              <a:rPr lang="fr-FR" sz="3200" dirty="0" err="1"/>
              <a:t>chaptered</a:t>
            </a:r>
            <a:r>
              <a:rPr lang="fr-FR" sz="3200" dirty="0"/>
              <a:t> </a:t>
            </a:r>
            <a:r>
              <a:rPr lang="fr-FR" sz="3200" dirty="0" err="1"/>
              <a:t>videos</a:t>
            </a:r>
            <a:r>
              <a:rPr lang="fr-FR" sz="3200" dirty="0"/>
              <a:t> </a:t>
            </a:r>
            <a:r>
              <a:rPr lang="fr-FR" sz="3200" dirty="0" err="1"/>
              <a:t>including</a:t>
            </a:r>
            <a:r>
              <a:rPr lang="fr-FR" sz="3200" dirty="0"/>
              <a:t> 7M </a:t>
            </a:r>
            <a:r>
              <a:rPr lang="fr-FR" sz="3200" dirty="0" err="1"/>
              <a:t>chapters</a:t>
            </a:r>
            <a:r>
              <a:rPr lang="fr-FR" sz="3200" dirty="0"/>
              <a:t> in total.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/>
              <a:t>Benchmarks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various</a:t>
            </a:r>
            <a:r>
              <a:rPr lang="fr-FR" sz="3200" dirty="0"/>
              <a:t> </a:t>
            </a:r>
            <a:r>
              <a:rPr lang="fr-FR" sz="3200" dirty="0" err="1"/>
              <a:t>baselines</a:t>
            </a:r>
            <a:r>
              <a:rPr lang="fr-FR" sz="3200" dirty="0"/>
              <a:t> and </a:t>
            </a:r>
            <a:r>
              <a:rPr lang="fr-FR" sz="3200" dirty="0" err="1"/>
              <a:t>models</a:t>
            </a:r>
            <a:r>
              <a:rPr lang="fr-FR" sz="3200" dirty="0"/>
              <a:t> for the </a:t>
            </a:r>
            <a:r>
              <a:rPr lang="fr-FR" sz="3200" dirty="0" err="1"/>
              <a:t>tasks</a:t>
            </a:r>
            <a:r>
              <a:rPr lang="fr-FR" sz="3200" dirty="0"/>
              <a:t> of 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chapter</a:t>
            </a:r>
            <a:r>
              <a:rPr lang="fr-FR" sz="3200" dirty="0"/>
              <a:t> </a:t>
            </a:r>
            <a:r>
              <a:rPr lang="fr-FR" sz="3200" dirty="0" err="1"/>
              <a:t>generation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or </a:t>
            </a:r>
            <a:r>
              <a:rPr lang="fr-FR" sz="3200" dirty="0" err="1"/>
              <a:t>without</a:t>
            </a:r>
            <a:r>
              <a:rPr lang="fr-FR" sz="3200" dirty="0"/>
              <a:t> GT </a:t>
            </a:r>
            <a:r>
              <a:rPr lang="fr-FR" sz="3200" dirty="0" err="1"/>
              <a:t>boundaries</a:t>
            </a:r>
            <a:r>
              <a:rPr lang="fr-FR" sz="3200" dirty="0"/>
              <a:t> and 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chapter</a:t>
            </a:r>
            <a:r>
              <a:rPr lang="fr-FR" sz="3200" dirty="0"/>
              <a:t> </a:t>
            </a:r>
            <a:r>
              <a:rPr lang="fr-FR" sz="3200" dirty="0" err="1"/>
              <a:t>grounding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chapter</a:t>
            </a:r>
            <a:r>
              <a:rPr lang="fr-FR" sz="3200" dirty="0"/>
              <a:t> </a:t>
            </a:r>
            <a:r>
              <a:rPr lang="fr-FR" sz="3200" dirty="0" err="1"/>
              <a:t>generation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r>
              <a:rPr lang="fr-FR" sz="3200" dirty="0"/>
              <a:t> </a:t>
            </a:r>
            <a:r>
              <a:rPr lang="fr-FR" sz="3200" dirty="0" err="1"/>
              <a:t>trained</a:t>
            </a:r>
            <a:r>
              <a:rPr lang="fr-FR" sz="3200" dirty="0"/>
              <a:t> on VidChapters-7M </a:t>
            </a:r>
            <a:r>
              <a:rPr lang="fr-FR" sz="3200" dirty="0" err="1"/>
              <a:t>transfer</a:t>
            </a:r>
            <a:r>
              <a:rPr lang="fr-FR" sz="3200" dirty="0"/>
              <a:t> </a:t>
            </a:r>
            <a:r>
              <a:rPr lang="fr-FR" sz="3200" dirty="0" err="1"/>
              <a:t>well</a:t>
            </a:r>
            <a:r>
              <a:rPr lang="fr-FR" sz="3200" dirty="0"/>
              <a:t> to dense 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captioning</a:t>
            </a:r>
            <a:r>
              <a:rPr lang="fr-FR" sz="3200" dirty="0"/>
              <a:t> in </a:t>
            </a:r>
            <a:r>
              <a:rPr lang="fr-FR" sz="3200" dirty="0" err="1"/>
              <a:t>both</a:t>
            </a:r>
            <a:r>
              <a:rPr lang="fr-FR" sz="3200" dirty="0"/>
              <a:t> </a:t>
            </a:r>
            <a:r>
              <a:rPr lang="fr-FR" sz="3200" dirty="0" err="1"/>
              <a:t>zero</a:t>
            </a:r>
            <a:r>
              <a:rPr lang="fr-FR" sz="3200" dirty="0"/>
              <a:t>-shot and </a:t>
            </a:r>
            <a:r>
              <a:rPr lang="fr-FR" sz="3200" dirty="0" err="1"/>
              <a:t>finetuning</a:t>
            </a:r>
            <a:r>
              <a:rPr lang="fr-FR" sz="3200" dirty="0"/>
              <a:t> settings, </a:t>
            </a:r>
            <a:r>
              <a:rPr lang="fr-FR" sz="3200" dirty="0" err="1"/>
              <a:t>improving</a:t>
            </a:r>
            <a:r>
              <a:rPr lang="fr-FR" sz="3200" dirty="0"/>
              <a:t> the </a:t>
            </a:r>
            <a:r>
              <a:rPr lang="fr-FR" sz="3200" dirty="0" err="1"/>
              <a:t>SoTA</a:t>
            </a:r>
            <a:r>
              <a:rPr lang="fr-FR" sz="3200" dirty="0"/>
              <a:t> on YouCook2 and </a:t>
            </a:r>
            <a:r>
              <a:rPr lang="fr-FR" sz="3200" dirty="0" err="1"/>
              <a:t>ViTT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Data: </a:t>
            </a:r>
            <a:r>
              <a:rPr lang="fr-FR" sz="3200" dirty="0">
                <a:hlinkClick r:id="rId6"/>
              </a:rPr>
              <a:t>https://antoyang.github.io/vidchapters.html</a:t>
            </a:r>
            <a:endParaRPr lang="fr-FR" sz="3200" dirty="0"/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Code: </a:t>
            </a:r>
            <a:r>
              <a:rPr lang="fr-FR" sz="3200" dirty="0">
                <a:hlinkClick r:id="rId7"/>
              </a:rPr>
              <a:t>https://github.com/antoyang/VidChapters</a:t>
            </a:r>
            <a:r>
              <a:rPr lang="fr-FR" sz="3200" i="1" dirty="0"/>
              <a:t> </a:t>
            </a:r>
            <a:endParaRPr lang="fr-FR" sz="3000" dirty="0"/>
          </a:p>
        </p:txBody>
      </p:sp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F322CF4D-FF2F-07CB-C4A3-54A90CB482DC}"/>
              </a:ext>
            </a:extLst>
          </p:cNvPr>
          <p:cNvSpPr txBox="1"/>
          <p:nvPr/>
        </p:nvSpPr>
        <p:spPr>
          <a:xfrm>
            <a:off x="11173139" y="4483087"/>
            <a:ext cx="13069872" cy="291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A scalable collection process: </a:t>
            </a:r>
          </a:p>
          <a:p>
            <a:pPr marL="514350" indent="-514350">
              <a:buAutoNum type="arabicPeriod"/>
            </a:pPr>
            <a:r>
              <a:rPr lang="fr-FR" sz="3200" dirty="0"/>
              <a:t>Start </a:t>
            </a:r>
            <a:r>
              <a:rPr lang="fr-FR" sz="3200" dirty="0" err="1"/>
              <a:t>from</a:t>
            </a:r>
            <a:r>
              <a:rPr lang="fr-FR" sz="3200" dirty="0"/>
              <a:t> a large pool of YouTube </a:t>
            </a:r>
            <a:r>
              <a:rPr lang="fr-FR" sz="3200" dirty="0" err="1"/>
              <a:t>videos</a:t>
            </a:r>
            <a:r>
              <a:rPr lang="fr-FR" sz="3200" dirty="0"/>
              <a:t> (92M [1]).</a:t>
            </a:r>
          </a:p>
          <a:p>
            <a:pPr marL="514350" indent="-514350">
              <a:buAutoNum type="arabicPeriod"/>
            </a:pPr>
            <a:r>
              <a:rPr lang="fr-FR" sz="3200" dirty="0"/>
              <a:t>Download </a:t>
            </a:r>
            <a:r>
              <a:rPr lang="fr-FR" sz="3200" dirty="0" err="1"/>
              <a:t>their</a:t>
            </a:r>
            <a:r>
              <a:rPr lang="fr-FR" sz="3200" dirty="0"/>
              <a:t> description and check the </a:t>
            </a:r>
            <a:r>
              <a:rPr lang="fr-FR" sz="3200" dirty="0" err="1"/>
              <a:t>presence</a:t>
            </a:r>
            <a:r>
              <a:rPr lang="fr-FR" sz="3200" dirty="0"/>
              <a:t> of </a:t>
            </a:r>
            <a:r>
              <a:rPr lang="fr-FR" sz="3200" dirty="0" err="1"/>
              <a:t>chapters</a:t>
            </a:r>
            <a:r>
              <a:rPr lang="fr-FR" sz="3200" dirty="0"/>
              <a:t>.</a:t>
            </a:r>
          </a:p>
          <a:p>
            <a:pPr marL="514350" indent="-514350">
              <a:buAutoNum type="arabicPeriod"/>
            </a:pPr>
            <a:r>
              <a:rPr lang="fr-FR" sz="3200" dirty="0" err="1"/>
              <a:t>Keep</a:t>
            </a:r>
            <a:r>
              <a:rPr lang="fr-FR" sz="3200" dirty="0"/>
              <a:t> the </a:t>
            </a:r>
            <a:r>
              <a:rPr lang="fr-FR" sz="3200" dirty="0" err="1"/>
              <a:t>videos</a:t>
            </a:r>
            <a:r>
              <a:rPr lang="fr-FR" sz="3200" dirty="0"/>
              <a:t> </a:t>
            </a:r>
            <a:r>
              <a:rPr lang="fr-FR" sz="3200" dirty="0" err="1"/>
              <a:t>which</a:t>
            </a:r>
            <a:r>
              <a:rPr lang="fr-FR" sz="3200" dirty="0"/>
              <a:t> have </a:t>
            </a:r>
            <a:r>
              <a:rPr lang="fr-FR" sz="3200" dirty="0" err="1"/>
              <a:t>chapters</a:t>
            </a:r>
            <a:r>
              <a:rPr lang="fr-FR" sz="3200" dirty="0"/>
              <a:t> (817K).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</a:t>
            </a:r>
            <a:r>
              <a:rPr lang="fr-FR" sz="3200" dirty="0">
                <a:solidFill>
                  <a:srgbClr val="FABF0C"/>
                </a:solidFill>
              </a:rPr>
              <a:t> </a:t>
            </a:r>
            <a:r>
              <a:rPr lang="fr-FR" sz="3200" b="1" dirty="0"/>
              <a:t>Data </a:t>
            </a:r>
            <a:r>
              <a:rPr lang="fr-FR" sz="3200" b="1" dirty="0" err="1"/>
              <a:t>processing</a:t>
            </a:r>
            <a:r>
              <a:rPr lang="fr-FR" sz="3200" b="1" dirty="0"/>
              <a:t>: </a:t>
            </a:r>
            <a:r>
              <a:rPr lang="fr-FR" sz="3200" dirty="0" err="1"/>
              <a:t>Whisper</a:t>
            </a:r>
            <a:r>
              <a:rPr lang="fr-FR" sz="3200" dirty="0"/>
              <a:t> [2] for ASR, CLIP [3] for </a:t>
            </a:r>
            <a:r>
              <a:rPr lang="fr-FR" sz="3200" dirty="0" err="1"/>
              <a:t>visual</a:t>
            </a:r>
            <a:r>
              <a:rPr lang="fr-FR" sz="3200" dirty="0"/>
              <a:t> </a:t>
            </a:r>
            <a:r>
              <a:rPr lang="fr-FR" sz="3200" dirty="0" err="1"/>
              <a:t>features</a:t>
            </a:r>
            <a:r>
              <a:rPr lang="fr-FR" sz="3200" dirty="0"/>
              <a:t>.</a:t>
            </a:r>
          </a:p>
        </p:txBody>
      </p:sp>
      <p:sp>
        <p:nvSpPr>
          <p:cNvPr id="27" name="Google Shape;57;p13">
            <a:extLst>
              <a:ext uri="{FF2B5EF4-FFF2-40B4-BE49-F238E27FC236}">
                <a16:creationId xmlns:a16="http://schemas.microsoft.com/office/drawing/2014/main" id="{BCAD5888-867F-DF96-39D9-898114844912}"/>
              </a:ext>
            </a:extLst>
          </p:cNvPr>
          <p:cNvSpPr/>
          <p:nvPr/>
        </p:nvSpPr>
        <p:spPr>
          <a:xfrm>
            <a:off x="10976347" y="8086108"/>
            <a:ext cx="13286941" cy="13555800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28" name="Google Shape;61;p13">
            <a:extLst>
              <a:ext uri="{FF2B5EF4-FFF2-40B4-BE49-F238E27FC236}">
                <a16:creationId xmlns:a16="http://schemas.microsoft.com/office/drawing/2014/main" id="{47184F8D-08A9-1455-9E00-7DAD1E06A50F}"/>
              </a:ext>
            </a:extLst>
          </p:cNvPr>
          <p:cNvSpPr txBox="1"/>
          <p:nvPr/>
        </p:nvSpPr>
        <p:spPr>
          <a:xfrm>
            <a:off x="15042085" y="7512092"/>
            <a:ext cx="5155463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VidChapters-7M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DF2544D-0289-887B-65A8-125EF3D379B8}"/>
              </a:ext>
            </a:extLst>
          </p:cNvPr>
          <p:cNvSpPr txBox="1"/>
          <p:nvPr/>
        </p:nvSpPr>
        <p:spPr>
          <a:xfrm>
            <a:off x="11116456" y="22254994"/>
            <a:ext cx="12978384" cy="1208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Comparison</a:t>
            </a:r>
            <a:r>
              <a:rPr lang="fr-FR" sz="3200" b="1" dirty="0"/>
              <a:t> </a:t>
            </a:r>
            <a:r>
              <a:rPr lang="fr-FR" sz="3200" b="1" dirty="0" err="1"/>
              <a:t>with</a:t>
            </a:r>
            <a:r>
              <a:rPr lang="fr-FR" sz="3200" b="1" dirty="0"/>
              <a:t> </a:t>
            </a:r>
            <a:r>
              <a:rPr lang="fr-FR" sz="3200" b="1" dirty="0" err="1"/>
              <a:t>other</a:t>
            </a:r>
            <a:r>
              <a:rPr lang="fr-FR" sz="3200" b="1" dirty="0"/>
              <a:t> </a:t>
            </a:r>
            <a:r>
              <a:rPr lang="fr-FR" sz="3200" b="1" dirty="0" err="1"/>
              <a:t>video</a:t>
            </a:r>
            <a:r>
              <a:rPr lang="fr-FR" sz="3200" b="1" dirty="0"/>
              <a:t> </a:t>
            </a:r>
            <a:r>
              <a:rPr lang="fr-FR" sz="3200" b="1" dirty="0" err="1"/>
              <a:t>datasets</a:t>
            </a:r>
            <a:r>
              <a:rPr lang="fr-FR" sz="3200" b="1" dirty="0"/>
              <a:t>: </a:t>
            </a:r>
            <a:r>
              <a:rPr lang="fr-FR" sz="3200" dirty="0" err="1"/>
              <a:t>much</a:t>
            </a:r>
            <a:r>
              <a:rPr lang="fr-FR" sz="3200" dirty="0"/>
              <a:t> </a:t>
            </a:r>
            <a:r>
              <a:rPr lang="fr-FR" sz="3200" dirty="0" err="1"/>
              <a:t>larger</a:t>
            </a:r>
            <a:r>
              <a:rPr lang="fr-FR" sz="3200" dirty="0"/>
              <a:t> </a:t>
            </a:r>
            <a:r>
              <a:rPr lang="fr-FR" sz="3200" dirty="0" err="1"/>
              <a:t>than</a:t>
            </a:r>
            <a:r>
              <a:rPr lang="fr-FR" sz="3200" dirty="0"/>
              <a:t> dense 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captioning</a:t>
            </a:r>
            <a:r>
              <a:rPr lang="fr-FR" sz="3200" dirty="0"/>
              <a:t> </a:t>
            </a:r>
            <a:r>
              <a:rPr lang="fr-FR" sz="3200" dirty="0" err="1"/>
              <a:t>datasets</a:t>
            </a:r>
            <a:r>
              <a:rPr lang="fr-FR" sz="3200" dirty="0"/>
              <a:t> (</a:t>
            </a:r>
            <a:r>
              <a:rPr lang="fr-FR" sz="3200" dirty="0" err="1"/>
              <a:t>ActivityNet</a:t>
            </a:r>
            <a:r>
              <a:rPr lang="fr-FR" sz="3200" dirty="0"/>
              <a:t>-Captions), </a:t>
            </a:r>
            <a:r>
              <a:rPr lang="fr-FR" sz="3200" dirty="0" err="1"/>
              <a:t>richer</a:t>
            </a:r>
            <a:r>
              <a:rPr lang="fr-FR" sz="3200" dirty="0"/>
              <a:t> annotations </a:t>
            </a:r>
            <a:r>
              <a:rPr lang="fr-FR" sz="3200" dirty="0" err="1"/>
              <a:t>compared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datasets</a:t>
            </a:r>
            <a:r>
              <a:rPr lang="fr-FR" sz="3200" dirty="0"/>
              <a:t> of </a:t>
            </a:r>
            <a:r>
              <a:rPr lang="fr-FR" sz="3200" dirty="0" err="1"/>
              <a:t>narrated</a:t>
            </a:r>
            <a:r>
              <a:rPr lang="fr-FR" sz="3200" dirty="0"/>
              <a:t> </a:t>
            </a:r>
            <a:r>
              <a:rPr lang="fr-FR" sz="3200" dirty="0" err="1"/>
              <a:t>videos</a:t>
            </a:r>
            <a:r>
              <a:rPr lang="fr-FR" sz="3200" dirty="0"/>
              <a:t> (HowTo100M).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Average</a:t>
            </a:r>
            <a:r>
              <a:rPr lang="fr-FR" sz="3200" b="1" dirty="0"/>
              <a:t> </a:t>
            </a:r>
            <a:r>
              <a:rPr lang="fr-FR" sz="3200" b="1" dirty="0" err="1"/>
              <a:t>statistics</a:t>
            </a:r>
            <a:r>
              <a:rPr lang="fr-FR" sz="3200" b="1" dirty="0"/>
              <a:t>: </a:t>
            </a:r>
            <a:r>
              <a:rPr lang="fr-FR" sz="3200" dirty="0"/>
              <a:t>8 </a:t>
            </a:r>
            <a:r>
              <a:rPr lang="fr-FR" sz="3200" dirty="0" err="1"/>
              <a:t>chapters</a:t>
            </a:r>
            <a:r>
              <a:rPr lang="fr-FR" sz="3200" dirty="0"/>
              <a:t> per </a:t>
            </a:r>
            <a:r>
              <a:rPr lang="fr-FR" sz="3200" dirty="0" err="1"/>
              <a:t>video</a:t>
            </a:r>
            <a:r>
              <a:rPr lang="fr-FR" sz="3200" dirty="0"/>
              <a:t>, a </a:t>
            </a:r>
            <a:r>
              <a:rPr lang="fr-FR" sz="3200" dirty="0" err="1"/>
              <a:t>chapter</a:t>
            </a:r>
            <a:r>
              <a:rPr lang="fr-FR" sz="3200" dirty="0"/>
              <a:t> </a:t>
            </a:r>
            <a:r>
              <a:rPr lang="fr-FR" sz="3200" dirty="0" err="1"/>
              <a:t>lasts</a:t>
            </a:r>
            <a:r>
              <a:rPr lang="fr-FR" sz="3200" dirty="0"/>
              <a:t> 142 seconds, a </a:t>
            </a:r>
            <a:r>
              <a:rPr lang="fr-FR" sz="3200" dirty="0" err="1"/>
              <a:t>chapter</a:t>
            </a:r>
            <a:r>
              <a:rPr lang="fr-FR" sz="3200" dirty="0"/>
              <a:t> </a:t>
            </a:r>
            <a:r>
              <a:rPr lang="fr-FR" sz="3200" dirty="0" err="1"/>
              <a:t>title</a:t>
            </a:r>
            <a:r>
              <a:rPr lang="fr-FR" sz="3200" dirty="0"/>
              <a:t> </a:t>
            </a:r>
            <a:r>
              <a:rPr lang="fr-FR" sz="3200" dirty="0" err="1"/>
              <a:t>contains</a:t>
            </a:r>
            <a:r>
              <a:rPr lang="fr-FR" sz="3200" dirty="0"/>
              <a:t> 5 </a:t>
            </a:r>
            <a:r>
              <a:rPr lang="fr-FR" sz="3200" dirty="0" err="1"/>
              <a:t>words</a:t>
            </a:r>
            <a:r>
              <a:rPr lang="fr-FR" sz="3200" dirty="0"/>
              <a:t>, and a </a:t>
            </a:r>
            <a:r>
              <a:rPr lang="fr-FR" sz="3200" dirty="0" err="1"/>
              <a:t>video</a:t>
            </a:r>
            <a:r>
              <a:rPr lang="fr-FR" sz="3200" dirty="0"/>
              <a:t> </a:t>
            </a:r>
            <a:r>
              <a:rPr lang="fr-FR" sz="3200" dirty="0" err="1"/>
              <a:t>lasts</a:t>
            </a:r>
            <a:r>
              <a:rPr lang="fr-FR" sz="3200" dirty="0"/>
              <a:t> 1354 seconds.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Top </a:t>
            </a:r>
            <a:r>
              <a:rPr lang="fr-FR" sz="3200" b="1" dirty="0" err="1"/>
              <a:t>video</a:t>
            </a:r>
            <a:r>
              <a:rPr lang="fr-FR" sz="3200" b="1" dirty="0"/>
              <a:t> </a:t>
            </a:r>
            <a:r>
              <a:rPr lang="fr-FR" sz="3200" b="1" dirty="0" err="1"/>
              <a:t>categories</a:t>
            </a:r>
            <a:r>
              <a:rPr lang="fr-FR" sz="3200" b="1" dirty="0"/>
              <a:t>: </a:t>
            </a:r>
            <a:r>
              <a:rPr lang="fr-FR" sz="3200" dirty="0" err="1"/>
              <a:t>HowTo</a:t>
            </a:r>
            <a:r>
              <a:rPr lang="fr-FR" sz="3200" dirty="0"/>
              <a:t> &amp; Style (17%), Education (15%), People &amp; Blogs (13%), Entertainment (12%), Science &amp; Techno (9%).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ASR vs </a:t>
            </a:r>
            <a:r>
              <a:rPr lang="fr-FR" sz="3200" b="1" dirty="0" err="1"/>
              <a:t>Chapters</a:t>
            </a:r>
            <a:r>
              <a:rPr lang="fr-FR" sz="3200" b="1" dirty="0"/>
              <a:t>: </a:t>
            </a:r>
            <a:r>
              <a:rPr lang="fr-FR" sz="3200" dirty="0"/>
              <a:t>97% of </a:t>
            </a:r>
            <a:r>
              <a:rPr lang="fr-FR" sz="3200" dirty="0" err="1"/>
              <a:t>videos</a:t>
            </a:r>
            <a:r>
              <a:rPr lang="fr-FR" sz="3200" dirty="0"/>
              <a:t> </a:t>
            </a:r>
            <a:r>
              <a:rPr lang="fr-FR" sz="3200" dirty="0" err="1"/>
              <a:t>contain</a:t>
            </a:r>
            <a:r>
              <a:rPr lang="fr-FR" sz="3200" dirty="0"/>
              <a:t> ASR, </a:t>
            </a:r>
            <a:r>
              <a:rPr lang="fr-FR" sz="3200" dirty="0" err="1"/>
              <a:t>which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very</a:t>
            </a:r>
            <a:r>
              <a:rPr lang="fr-FR" sz="3200" dirty="0"/>
              <a:t> </a:t>
            </a:r>
            <a:r>
              <a:rPr lang="fr-FR" sz="3200" dirty="0" err="1"/>
              <a:t>different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</a:t>
            </a:r>
            <a:r>
              <a:rPr lang="fr-FR" sz="3200" dirty="0" err="1"/>
              <a:t>chapters</a:t>
            </a:r>
            <a:r>
              <a:rPr lang="fr-FR" sz="3200" dirty="0"/>
              <a:t>: on </a:t>
            </a:r>
            <a:r>
              <a:rPr lang="fr-FR" sz="3200" dirty="0" err="1"/>
              <a:t>average</a:t>
            </a:r>
            <a:r>
              <a:rPr lang="fr-FR" sz="3200" dirty="0"/>
              <a:t>, 270 speech sentences per </a:t>
            </a:r>
            <a:r>
              <a:rPr lang="fr-FR" sz="3200" dirty="0" err="1"/>
              <a:t>video</a:t>
            </a:r>
            <a:r>
              <a:rPr lang="fr-FR" sz="3200" dirty="0"/>
              <a:t>, a speech sentence </a:t>
            </a:r>
            <a:r>
              <a:rPr lang="fr-FR" sz="3200" dirty="0" err="1"/>
              <a:t>lasts</a:t>
            </a:r>
            <a:r>
              <a:rPr lang="fr-FR" sz="3200" dirty="0"/>
              <a:t> 4 seconds and </a:t>
            </a:r>
            <a:r>
              <a:rPr lang="fr-FR" sz="3200" dirty="0" err="1"/>
              <a:t>contains</a:t>
            </a:r>
            <a:r>
              <a:rPr lang="fr-FR" sz="3200" dirty="0"/>
              <a:t> 12 </a:t>
            </a:r>
            <a:r>
              <a:rPr lang="fr-FR" sz="3200" dirty="0" err="1"/>
              <a:t>words</a:t>
            </a:r>
            <a:r>
              <a:rPr lang="fr-FR" sz="3200" dirty="0"/>
              <a:t>.</a:t>
            </a:r>
            <a:endParaRPr lang="fr-FR" sz="32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Biases</a:t>
            </a:r>
            <a:r>
              <a:rPr lang="fr-FR" sz="3200" b="1" dirty="0"/>
              <a:t>: </a:t>
            </a:r>
            <a:r>
              <a:rPr lang="fr-FR" sz="3200" dirty="0"/>
              <a:t>93/94% </a:t>
            </a:r>
            <a:r>
              <a:rPr lang="fr-FR" sz="3200" dirty="0" err="1"/>
              <a:t>videos</a:t>
            </a:r>
            <a:r>
              <a:rPr lang="fr-FR" sz="3200" dirty="0"/>
              <a:t> have </a:t>
            </a:r>
            <a:r>
              <a:rPr lang="fr-FR" sz="3200" dirty="0" err="1"/>
              <a:t>chapters</a:t>
            </a:r>
            <a:r>
              <a:rPr lang="fr-FR" sz="3200" dirty="0"/>
              <a:t>/ASR in English. Percentage of </a:t>
            </a:r>
            <a:r>
              <a:rPr lang="fr-FR" sz="3200" dirty="0" err="1"/>
              <a:t>female</a:t>
            </a:r>
            <a:r>
              <a:rPr lang="fr-FR" sz="3200" dirty="0"/>
              <a:t>/male/non-</a:t>
            </a:r>
            <a:r>
              <a:rPr lang="fr-FR" sz="3200" dirty="0" err="1"/>
              <a:t>binary</a:t>
            </a:r>
            <a:r>
              <a:rPr lang="fr-FR" sz="3200" dirty="0"/>
              <a:t> </a:t>
            </a:r>
            <a:r>
              <a:rPr lang="fr-FR" sz="3200" dirty="0" err="1"/>
              <a:t>gendered</a:t>
            </a:r>
            <a:r>
              <a:rPr lang="fr-FR" sz="3200" dirty="0"/>
              <a:t> </a:t>
            </a:r>
            <a:r>
              <a:rPr lang="fr-FR" sz="3200" dirty="0" err="1"/>
              <a:t>words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20%/40%/41% for the </a:t>
            </a:r>
            <a:r>
              <a:rPr lang="fr-FR" sz="3200" dirty="0" err="1"/>
              <a:t>chapters</a:t>
            </a:r>
            <a:r>
              <a:rPr lang="fr-FR" sz="3200" dirty="0"/>
              <a:t>, and 12%/36%/53% for the ASR.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Ethical</a:t>
            </a:r>
            <a:r>
              <a:rPr lang="fr-FR" sz="3200" b="1" dirty="0"/>
              <a:t> flag: </a:t>
            </a:r>
            <a:r>
              <a:rPr lang="fr-FR" sz="3200" dirty="0"/>
              <a:t>Visual NSFW detector -&gt; 0.7% </a:t>
            </a:r>
            <a:r>
              <a:rPr lang="fr-FR" sz="3200" dirty="0" err="1"/>
              <a:t>flagged</a:t>
            </a:r>
            <a:r>
              <a:rPr lang="fr-FR" sz="3200" dirty="0"/>
              <a:t> </a:t>
            </a:r>
            <a:r>
              <a:rPr lang="fr-FR" sz="3200" dirty="0" err="1"/>
              <a:t>videos</a:t>
            </a:r>
            <a:r>
              <a:rPr lang="fr-FR" sz="3200" dirty="0"/>
              <a:t>. </a:t>
            </a:r>
            <a:r>
              <a:rPr lang="fr-FR" sz="3200" dirty="0" err="1"/>
              <a:t>Toxic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detector -&gt; 0.04%/0.17% </a:t>
            </a:r>
            <a:r>
              <a:rPr lang="fr-FR" sz="3200" dirty="0" err="1"/>
              <a:t>videos</a:t>
            </a:r>
            <a:r>
              <a:rPr lang="fr-FR" sz="3200" dirty="0"/>
              <a:t> w/ </a:t>
            </a:r>
            <a:r>
              <a:rPr lang="fr-FR" sz="3200" dirty="0" err="1"/>
              <a:t>toxic</a:t>
            </a:r>
            <a:r>
              <a:rPr lang="fr-FR" sz="3200" dirty="0"/>
              <a:t> </a:t>
            </a:r>
            <a:r>
              <a:rPr lang="fr-FR" sz="3200" dirty="0" err="1"/>
              <a:t>chapters</a:t>
            </a:r>
            <a:r>
              <a:rPr lang="fr-FR" sz="3200" dirty="0"/>
              <a:t>/ASR.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Manual </a:t>
            </a:r>
            <a:r>
              <a:rPr lang="fr-FR" sz="3200" b="1" dirty="0" err="1"/>
              <a:t>assessment</a:t>
            </a:r>
            <a:r>
              <a:rPr lang="fr-FR" sz="3200" b="1" dirty="0"/>
              <a:t> of annotations: </a:t>
            </a:r>
            <a:r>
              <a:rPr lang="fr-FR" sz="3200" dirty="0"/>
              <a:t>On a </a:t>
            </a:r>
            <a:r>
              <a:rPr lang="fr-FR" sz="3200" dirty="0" err="1"/>
              <a:t>random</a:t>
            </a:r>
            <a:r>
              <a:rPr lang="fr-FR" sz="3200" dirty="0"/>
              <a:t> </a:t>
            </a:r>
            <a:r>
              <a:rPr lang="fr-FR" sz="3200" dirty="0" err="1"/>
              <a:t>sample</a:t>
            </a:r>
            <a:r>
              <a:rPr lang="fr-FR" sz="3200" dirty="0"/>
              <a:t> of 100 </a:t>
            </a:r>
            <a:r>
              <a:rPr lang="fr-FR" sz="3200" dirty="0" err="1"/>
              <a:t>videos</a:t>
            </a:r>
            <a:r>
              <a:rPr lang="fr-FR" sz="3200" dirty="0"/>
              <a:t>, 83% of </a:t>
            </a:r>
            <a:r>
              <a:rPr lang="fr-FR" sz="3200" dirty="0" err="1"/>
              <a:t>videos</a:t>
            </a:r>
            <a:r>
              <a:rPr lang="fr-FR" sz="3200" dirty="0"/>
              <a:t> have </a:t>
            </a:r>
            <a:r>
              <a:rPr lang="fr-FR" sz="3200" dirty="0" err="1"/>
              <a:t>chapters</a:t>
            </a:r>
            <a:r>
              <a:rPr lang="fr-FR" sz="3200" dirty="0"/>
              <a:t> </a:t>
            </a:r>
            <a:r>
              <a:rPr lang="fr-FR" sz="3200" dirty="0" err="1"/>
              <a:t>related</a:t>
            </a:r>
            <a:r>
              <a:rPr lang="fr-FR" sz="3200" dirty="0"/>
              <a:t> to one or multiple </a:t>
            </a:r>
            <a:r>
              <a:rPr lang="fr-FR" sz="3200" dirty="0" err="1"/>
              <a:t>modalities</a:t>
            </a:r>
            <a:r>
              <a:rPr lang="fr-FR" sz="3200" dirty="0"/>
              <a:t> of the </a:t>
            </a:r>
            <a:r>
              <a:rPr lang="fr-FR" sz="3200" dirty="0" err="1"/>
              <a:t>video</a:t>
            </a:r>
            <a:r>
              <a:rPr lang="fr-FR" sz="3200" dirty="0"/>
              <a:t>, 14% of </a:t>
            </a:r>
            <a:r>
              <a:rPr lang="fr-FR" sz="3200" dirty="0" err="1"/>
              <a:t>videos</a:t>
            </a:r>
            <a:r>
              <a:rPr lang="fr-FR" sz="3200" dirty="0"/>
              <a:t> have </a:t>
            </a:r>
            <a:r>
              <a:rPr lang="fr-FR" sz="3200" dirty="0" err="1"/>
              <a:t>chapters</a:t>
            </a:r>
            <a:r>
              <a:rPr lang="fr-FR" sz="3200" dirty="0"/>
              <a:t> </a:t>
            </a:r>
            <a:r>
              <a:rPr lang="fr-FR" sz="3200" dirty="0" err="1"/>
              <a:t>only</a:t>
            </a:r>
            <a:r>
              <a:rPr lang="fr-FR" sz="3200" dirty="0"/>
              <a:t> </a:t>
            </a:r>
            <a:r>
              <a:rPr lang="fr-FR" sz="3200" dirty="0" err="1"/>
              <a:t>referring</a:t>
            </a:r>
            <a:r>
              <a:rPr lang="fr-FR" sz="3200" dirty="0"/>
              <a:t> to the structure of the </a:t>
            </a:r>
            <a:r>
              <a:rPr lang="fr-FR" sz="3200" dirty="0" err="1"/>
              <a:t>video</a:t>
            </a:r>
            <a:r>
              <a:rPr lang="fr-FR" sz="3200" dirty="0"/>
              <a:t>, and 3% of </a:t>
            </a:r>
            <a:r>
              <a:rPr lang="fr-FR" sz="3200" dirty="0" err="1"/>
              <a:t>videos</a:t>
            </a:r>
            <a:r>
              <a:rPr lang="fr-FR" sz="3200" dirty="0"/>
              <a:t> have </a:t>
            </a:r>
            <a:r>
              <a:rPr lang="fr-FR" sz="3200" dirty="0" err="1"/>
              <a:t>chapters</a:t>
            </a:r>
            <a:r>
              <a:rPr lang="fr-FR" sz="3200" dirty="0"/>
              <a:t> </a:t>
            </a:r>
            <a:r>
              <a:rPr lang="fr-FR" sz="3200" dirty="0" err="1"/>
              <a:t>unrelated</a:t>
            </a:r>
            <a:r>
              <a:rPr lang="fr-FR" sz="3200" dirty="0"/>
              <a:t> to the </a:t>
            </a:r>
            <a:r>
              <a:rPr lang="fr-FR" sz="3200" dirty="0" err="1"/>
              <a:t>video</a:t>
            </a:r>
            <a:r>
              <a:rPr lang="fr-FR" sz="3200" dirty="0"/>
              <a:t> content.</a:t>
            </a:r>
            <a:br>
              <a:rPr lang="fr-FR" sz="3200" dirty="0"/>
            </a:br>
            <a:endParaRPr lang="fr-FR" sz="3200" dirty="0"/>
          </a:p>
        </p:txBody>
      </p:sp>
      <p:sp>
        <p:nvSpPr>
          <p:cNvPr id="32" name="Google Shape;54;p13">
            <a:extLst>
              <a:ext uri="{FF2B5EF4-FFF2-40B4-BE49-F238E27FC236}">
                <a16:creationId xmlns:a16="http://schemas.microsoft.com/office/drawing/2014/main" id="{FD38AC04-0BB5-CAB9-18E0-5850BA8C7CFB}"/>
              </a:ext>
            </a:extLst>
          </p:cNvPr>
          <p:cNvSpPr/>
          <p:nvPr/>
        </p:nvSpPr>
        <p:spPr>
          <a:xfrm>
            <a:off x="10996625" y="4041619"/>
            <a:ext cx="13246387" cy="3603021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33" name="Google Shape;61;p13">
            <a:extLst>
              <a:ext uri="{FF2B5EF4-FFF2-40B4-BE49-F238E27FC236}">
                <a16:creationId xmlns:a16="http://schemas.microsoft.com/office/drawing/2014/main" id="{1D4A8E5E-D138-44E0-D39F-8095316FFCAE}"/>
              </a:ext>
            </a:extLst>
          </p:cNvPr>
          <p:cNvSpPr txBox="1"/>
          <p:nvPr/>
        </p:nvSpPr>
        <p:spPr>
          <a:xfrm>
            <a:off x="13054480" y="3424424"/>
            <a:ext cx="8702629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Data collection and </a:t>
            </a:r>
            <a:r>
              <a:rPr lang="fr" sz="4800" dirty="0" err="1">
                <a:solidFill>
                  <a:srgbClr val="073763"/>
                </a:solidFill>
                <a:highlight>
                  <a:srgbClr val="FFFFFF"/>
                </a:highlight>
              </a:rPr>
              <a:t>processing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A4A0A6E-9E95-A09B-E855-E84B8A172D79}"/>
              </a:ext>
            </a:extLst>
          </p:cNvPr>
          <p:cNvSpPr txBox="1"/>
          <p:nvPr/>
        </p:nvSpPr>
        <p:spPr>
          <a:xfrm>
            <a:off x="513841" y="18539069"/>
            <a:ext cx="101445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 err="1">
                <a:solidFill>
                  <a:srgbClr val="073763"/>
                </a:solidFill>
              </a:rPr>
              <a:t>References</a:t>
            </a:r>
            <a:endParaRPr lang="fr-FR" sz="4000" dirty="0">
              <a:solidFill>
                <a:srgbClr val="073763"/>
              </a:solidFill>
            </a:endParaRPr>
          </a:p>
          <a:p>
            <a:r>
              <a:rPr lang="fr-FR" sz="1400" dirty="0"/>
              <a:t>[1] R. Zellers, et. al., MERLOT Reserve: Neural Script </a:t>
            </a:r>
            <a:r>
              <a:rPr lang="fr-FR" sz="1400" dirty="0" err="1"/>
              <a:t>Knowledge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Vision and </a:t>
            </a:r>
            <a:r>
              <a:rPr lang="fr-FR" sz="1400" dirty="0" err="1"/>
              <a:t>Language</a:t>
            </a:r>
            <a:r>
              <a:rPr lang="fr-FR" sz="1400" dirty="0"/>
              <a:t> and Sound. In CVPR, 2022.</a:t>
            </a:r>
          </a:p>
          <a:p>
            <a:r>
              <a:rPr lang="fr-FR" sz="1400" dirty="0"/>
              <a:t>[2] A. Radford, et. al., </a:t>
            </a:r>
            <a:r>
              <a:rPr lang="fr-FR" sz="1400" dirty="0" err="1"/>
              <a:t>Robust</a:t>
            </a:r>
            <a:r>
              <a:rPr lang="fr-FR" sz="1400" dirty="0"/>
              <a:t> Speech Recognition via Large-</a:t>
            </a:r>
            <a:r>
              <a:rPr lang="fr-FR" sz="1400" dirty="0" err="1"/>
              <a:t>Scale</a:t>
            </a:r>
            <a:r>
              <a:rPr lang="fr-FR" sz="1400" dirty="0"/>
              <a:t> Weak Supervision. In ICML2023.</a:t>
            </a:r>
          </a:p>
          <a:p>
            <a:r>
              <a:rPr lang="fr-FR" sz="1400" dirty="0"/>
              <a:t>[3] A. Radford, et. al., Learning </a:t>
            </a:r>
            <a:r>
              <a:rPr lang="fr-FR" sz="1400" dirty="0" err="1"/>
              <a:t>Transferable</a:t>
            </a:r>
            <a:r>
              <a:rPr lang="fr-FR" sz="1400" dirty="0"/>
              <a:t> Visual </a:t>
            </a:r>
            <a:r>
              <a:rPr lang="fr-FR" sz="1400" dirty="0" err="1"/>
              <a:t>Models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Natural </a:t>
            </a:r>
            <a:r>
              <a:rPr lang="fr-FR" sz="1400" dirty="0" err="1"/>
              <a:t>Language</a:t>
            </a:r>
            <a:r>
              <a:rPr lang="fr-FR" sz="1400" dirty="0"/>
              <a:t> Supervision. In </a:t>
            </a:r>
            <a:r>
              <a:rPr lang="fr-FR" sz="1400" dirty="0" err="1"/>
              <a:t>arXiv</a:t>
            </a:r>
            <a:r>
              <a:rPr lang="fr-FR" sz="1400" dirty="0"/>
              <a:t>, 2021.</a:t>
            </a:r>
          </a:p>
          <a:p>
            <a:r>
              <a:rPr lang="fr-FR" sz="1400" dirty="0"/>
              <a:t>[4] H. </a:t>
            </a:r>
            <a:r>
              <a:rPr lang="fr-FR" sz="1400" dirty="0" err="1"/>
              <a:t>Touvron</a:t>
            </a:r>
            <a:r>
              <a:rPr lang="fr-FR" sz="1400" dirty="0"/>
              <a:t>, et al., </a:t>
            </a:r>
            <a:r>
              <a:rPr lang="fr-FR" sz="1400" dirty="0" err="1"/>
              <a:t>LLaMA</a:t>
            </a:r>
            <a:r>
              <a:rPr lang="fr-FR" sz="1400" dirty="0"/>
              <a:t>: Open and Efficient </a:t>
            </a:r>
            <a:r>
              <a:rPr lang="fr-FR" sz="1400" dirty="0" err="1"/>
              <a:t>Foundation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. In </a:t>
            </a:r>
            <a:r>
              <a:rPr lang="fr-FR" sz="1400" dirty="0" err="1"/>
              <a:t>arXiv</a:t>
            </a:r>
            <a:r>
              <a:rPr lang="fr-FR" sz="1400" dirty="0"/>
              <a:t> 2023.</a:t>
            </a:r>
          </a:p>
          <a:p>
            <a:r>
              <a:rPr lang="fr-FR" sz="1400" dirty="0"/>
              <a:t>[5] J. Li, et. al., BLIP-2: </a:t>
            </a:r>
            <a:r>
              <a:rPr lang="fr-FR" sz="1400" dirty="0" err="1"/>
              <a:t>Bootstrapping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-Image Pre-training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Frozen</a:t>
            </a:r>
            <a:r>
              <a:rPr lang="fr-FR" sz="1400" dirty="0"/>
              <a:t> Image </a:t>
            </a:r>
            <a:r>
              <a:rPr lang="fr-FR" sz="1400" dirty="0" err="1"/>
              <a:t>Encoders</a:t>
            </a:r>
            <a:r>
              <a:rPr lang="fr-FR" sz="1400" dirty="0"/>
              <a:t> and Large </a:t>
            </a:r>
            <a:r>
              <a:rPr lang="fr-FR" sz="1400" dirty="0" err="1"/>
              <a:t>Language</a:t>
            </a:r>
            <a:r>
              <a:rPr lang="fr-FR" sz="1400" dirty="0"/>
              <a:t> </a:t>
            </a:r>
          </a:p>
          <a:p>
            <a:r>
              <a:rPr lang="fr-FR" sz="1400" dirty="0" err="1"/>
              <a:t>Models</a:t>
            </a:r>
            <a:r>
              <a:rPr lang="fr-FR" sz="1400" dirty="0"/>
              <a:t>. In ICML 2023.</a:t>
            </a:r>
          </a:p>
          <a:p>
            <a:r>
              <a:rPr lang="fr-FR" sz="1400" dirty="0"/>
              <a:t>[6] </a:t>
            </a:r>
            <a:r>
              <a:rPr lang="fr-FR" sz="1400" dirty="0" err="1"/>
              <a:t>T</a:t>
            </a:r>
            <a:r>
              <a:rPr lang="fr-FR" sz="1400" dirty="0"/>
              <a:t>. Wang, et al., End-to-End Dense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Parallel</a:t>
            </a:r>
            <a:r>
              <a:rPr lang="fr-FR" sz="1400" dirty="0"/>
              <a:t> </a:t>
            </a:r>
            <a:r>
              <a:rPr lang="fr-FR" sz="1400" dirty="0" err="1"/>
              <a:t>Decoding</a:t>
            </a:r>
            <a:r>
              <a:rPr lang="fr-FR" sz="1400" dirty="0"/>
              <a:t>. In ICCV 2021.</a:t>
            </a:r>
          </a:p>
          <a:p>
            <a:r>
              <a:rPr lang="fr-FR" sz="1400" dirty="0"/>
              <a:t>[7] A. Yang, et. al., Vid2Seq: Large-</a:t>
            </a:r>
            <a:r>
              <a:rPr lang="fr-FR" sz="1400" dirty="0" err="1"/>
              <a:t>Scale</a:t>
            </a:r>
            <a:r>
              <a:rPr lang="fr-FR" sz="1400" dirty="0"/>
              <a:t> </a:t>
            </a:r>
            <a:r>
              <a:rPr lang="fr-FR" sz="1400" dirty="0" err="1"/>
              <a:t>Pretraining</a:t>
            </a:r>
            <a:r>
              <a:rPr lang="fr-FR" sz="1400" dirty="0"/>
              <a:t> of a Visual </a:t>
            </a:r>
            <a:r>
              <a:rPr lang="fr-FR" sz="1400" dirty="0" err="1"/>
              <a:t>Language</a:t>
            </a:r>
            <a:r>
              <a:rPr lang="fr-FR" sz="1400" dirty="0"/>
              <a:t> Model for Dense </a:t>
            </a:r>
            <a:r>
              <a:rPr lang="fr-FR" sz="1400" dirty="0" err="1"/>
              <a:t>Video</a:t>
            </a:r>
            <a:r>
              <a:rPr lang="fr-FR" sz="1400" dirty="0"/>
              <a:t> </a:t>
            </a:r>
            <a:r>
              <a:rPr lang="fr-FR" sz="1400" dirty="0" err="1"/>
              <a:t>Captioning</a:t>
            </a:r>
            <a:r>
              <a:rPr lang="fr-FR" sz="1400" dirty="0"/>
              <a:t>. In CVPR 2023.</a:t>
            </a:r>
          </a:p>
          <a:p>
            <a:r>
              <a:rPr lang="fr-FR" sz="1400" dirty="0"/>
              <a:t>[8] J. </a:t>
            </a:r>
            <a:r>
              <a:rPr lang="fr-FR" sz="1400" dirty="0" err="1"/>
              <a:t>Devlin</a:t>
            </a:r>
            <a:r>
              <a:rPr lang="fr-FR" sz="1400" dirty="0"/>
              <a:t>, et al., BERT: Pre-training of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Bidirectional</a:t>
            </a:r>
            <a:r>
              <a:rPr lang="fr-FR" sz="1400" dirty="0"/>
              <a:t> Transformers for </a:t>
            </a:r>
            <a:r>
              <a:rPr lang="fr-FR" sz="1400" dirty="0" err="1"/>
              <a:t>Language</a:t>
            </a:r>
            <a:r>
              <a:rPr lang="fr-FR" sz="1400" dirty="0"/>
              <a:t> </a:t>
            </a:r>
            <a:r>
              <a:rPr lang="fr-FR" sz="1400" dirty="0" err="1"/>
              <a:t>Understanding</a:t>
            </a:r>
            <a:r>
              <a:rPr lang="fr-FR" sz="1400" dirty="0"/>
              <a:t>. In NAACL-HLT 2019.</a:t>
            </a:r>
          </a:p>
          <a:p>
            <a:r>
              <a:rPr lang="fr-FR" sz="1400" dirty="0"/>
              <a:t>[9] J. Lei, et al., </a:t>
            </a:r>
            <a:r>
              <a:rPr lang="fr-FR" sz="1400" dirty="0" err="1"/>
              <a:t>QVHighlights</a:t>
            </a:r>
            <a:r>
              <a:rPr lang="fr-FR" sz="1400" dirty="0"/>
              <a:t>: </a:t>
            </a:r>
            <a:r>
              <a:rPr lang="fr-FR" sz="1400" dirty="0" err="1"/>
              <a:t>Detecting</a:t>
            </a:r>
            <a:r>
              <a:rPr lang="fr-FR" sz="1400" dirty="0"/>
              <a:t> Moments and Highlights in </a:t>
            </a:r>
            <a:r>
              <a:rPr lang="fr-FR" sz="1400" dirty="0" err="1"/>
              <a:t>Videos</a:t>
            </a:r>
            <a:r>
              <a:rPr lang="fr-FR" sz="1400" dirty="0"/>
              <a:t> via Natural </a:t>
            </a:r>
            <a:r>
              <a:rPr lang="fr-FR" sz="1400" dirty="0" err="1"/>
              <a:t>Language</a:t>
            </a:r>
            <a:r>
              <a:rPr lang="fr-FR" sz="1400" dirty="0"/>
              <a:t> </a:t>
            </a:r>
            <a:r>
              <a:rPr lang="fr-FR" sz="1400" dirty="0" err="1"/>
              <a:t>Queries</a:t>
            </a:r>
            <a:r>
              <a:rPr lang="fr-FR" sz="1400" dirty="0"/>
              <a:t>. In </a:t>
            </a:r>
            <a:r>
              <a:rPr lang="fr-FR" sz="1400" dirty="0" err="1"/>
              <a:t>NeurIPS</a:t>
            </a:r>
            <a:r>
              <a:rPr lang="fr-FR" sz="1400" dirty="0"/>
              <a:t> 2021.</a:t>
            </a:r>
          </a:p>
        </p:txBody>
      </p:sp>
      <p:sp>
        <p:nvSpPr>
          <p:cNvPr id="40" name="Google Shape;79;p13">
            <a:extLst>
              <a:ext uri="{FF2B5EF4-FFF2-40B4-BE49-F238E27FC236}">
                <a16:creationId xmlns:a16="http://schemas.microsoft.com/office/drawing/2014/main" id="{6EE4AE0F-D2DB-30F6-4286-8E1DEF76DA1C}"/>
              </a:ext>
            </a:extLst>
          </p:cNvPr>
          <p:cNvSpPr txBox="1"/>
          <p:nvPr/>
        </p:nvSpPr>
        <p:spPr>
          <a:xfrm>
            <a:off x="25085950" y="4254828"/>
            <a:ext cx="7377481" cy="97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Full </a:t>
            </a:r>
            <a:r>
              <a:rPr lang="fr-FR" sz="3200" b="1" dirty="0" err="1"/>
              <a:t>video</a:t>
            </a:r>
            <a:r>
              <a:rPr lang="fr-FR" sz="3200" b="1" dirty="0"/>
              <a:t> </a:t>
            </a:r>
            <a:r>
              <a:rPr lang="fr-FR" sz="3200" b="1" dirty="0" err="1"/>
              <a:t>chapter</a:t>
            </a:r>
            <a:r>
              <a:rPr lang="fr-FR" sz="3200" b="1" dirty="0"/>
              <a:t> </a:t>
            </a:r>
            <a:r>
              <a:rPr lang="fr-FR" sz="3200" b="1" dirty="0" err="1"/>
              <a:t>generation</a:t>
            </a:r>
            <a:r>
              <a:rPr lang="fr-FR" sz="3200" b="1" dirty="0"/>
              <a:t>: 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sp>
        <p:nvSpPr>
          <p:cNvPr id="43" name="Google Shape;55;p13">
            <a:extLst>
              <a:ext uri="{FF2B5EF4-FFF2-40B4-BE49-F238E27FC236}">
                <a16:creationId xmlns:a16="http://schemas.microsoft.com/office/drawing/2014/main" id="{C4F1C31F-B557-D21B-0455-268C0FAD0361}"/>
              </a:ext>
            </a:extLst>
          </p:cNvPr>
          <p:cNvSpPr/>
          <p:nvPr/>
        </p:nvSpPr>
        <p:spPr>
          <a:xfrm>
            <a:off x="24688799" y="13716249"/>
            <a:ext cx="18747177" cy="7925657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44" name="Google Shape;62;p13">
            <a:extLst>
              <a:ext uri="{FF2B5EF4-FFF2-40B4-BE49-F238E27FC236}">
                <a16:creationId xmlns:a16="http://schemas.microsoft.com/office/drawing/2014/main" id="{24E1DAE6-8921-1952-9675-C61B267B2D5E}"/>
              </a:ext>
            </a:extLst>
          </p:cNvPr>
          <p:cNvSpPr txBox="1"/>
          <p:nvPr/>
        </p:nvSpPr>
        <p:spPr>
          <a:xfrm>
            <a:off x="27959839" y="13217464"/>
            <a:ext cx="11158916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Transfer to dense </a:t>
            </a:r>
            <a:r>
              <a:rPr lang="fr" sz="4800" dirty="0" err="1">
                <a:solidFill>
                  <a:srgbClr val="073763"/>
                </a:solidFill>
              </a:rPr>
              <a:t>video</a:t>
            </a:r>
            <a:r>
              <a:rPr lang="fr" sz="4800" dirty="0">
                <a:solidFill>
                  <a:srgbClr val="073763"/>
                </a:solidFill>
              </a:rPr>
              <a:t> </a:t>
            </a:r>
            <a:r>
              <a:rPr lang="fr" sz="4800" dirty="0" err="1">
                <a:solidFill>
                  <a:srgbClr val="073763"/>
                </a:solidFill>
              </a:rPr>
              <a:t>captioning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47" name="Google Shape;79;p13">
            <a:extLst>
              <a:ext uri="{FF2B5EF4-FFF2-40B4-BE49-F238E27FC236}">
                <a16:creationId xmlns:a16="http://schemas.microsoft.com/office/drawing/2014/main" id="{CF9E7432-B7DE-86BD-D308-A6BB47D286AB}"/>
              </a:ext>
            </a:extLst>
          </p:cNvPr>
          <p:cNvSpPr txBox="1"/>
          <p:nvPr/>
        </p:nvSpPr>
        <p:spPr>
          <a:xfrm>
            <a:off x="25085950" y="14225456"/>
            <a:ext cx="15919864" cy="107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Fully-supervised</a:t>
            </a:r>
            <a:r>
              <a:rPr lang="fr-FR" sz="3200" b="1" dirty="0"/>
              <a:t> setting: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sp>
        <p:nvSpPr>
          <p:cNvPr id="5" name="Google Shape;59;p13">
            <a:extLst>
              <a:ext uri="{FF2B5EF4-FFF2-40B4-BE49-F238E27FC236}">
                <a16:creationId xmlns:a16="http://schemas.microsoft.com/office/drawing/2014/main" id="{B12D4859-E89D-1544-5807-A2D622A24902}"/>
              </a:ext>
            </a:extLst>
          </p:cNvPr>
          <p:cNvSpPr txBox="1"/>
          <p:nvPr/>
        </p:nvSpPr>
        <p:spPr>
          <a:xfrm>
            <a:off x="11113542" y="2140078"/>
            <a:ext cx="21664112" cy="83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" sz="3600" baseline="30000" dirty="0">
                <a:solidFill>
                  <a:srgbClr val="073763"/>
                </a:solidFill>
              </a:rPr>
              <a:t>†</a:t>
            </a:r>
            <a:r>
              <a:rPr lang="fr" sz="3600" dirty="0">
                <a:solidFill>
                  <a:srgbClr val="073763"/>
                </a:solidFill>
              </a:rPr>
              <a:t>Inria Paris and Ecole Normale Supérieure, PSL	</a:t>
            </a:r>
            <a:r>
              <a:rPr lang="fr" sz="3600" baseline="30000" dirty="0">
                <a:solidFill>
                  <a:srgbClr val="073763"/>
                </a:solidFill>
              </a:rPr>
              <a:t> §</a:t>
            </a:r>
            <a:r>
              <a:rPr lang="fr" sz="3600" dirty="0">
                <a:solidFill>
                  <a:srgbClr val="073763"/>
                </a:solidFill>
              </a:rPr>
              <a:t>VGG, </a:t>
            </a:r>
            <a:r>
              <a:rPr lang="fr" sz="3600" dirty="0" err="1">
                <a:solidFill>
                  <a:srgbClr val="073763"/>
                </a:solidFill>
              </a:rPr>
              <a:t>University</a:t>
            </a:r>
            <a:r>
              <a:rPr lang="fr" sz="3600" dirty="0">
                <a:solidFill>
                  <a:srgbClr val="073763"/>
                </a:solidFill>
              </a:rPr>
              <a:t> of Oxford     </a:t>
            </a:r>
            <a:r>
              <a:rPr lang="fr" sz="3600" baseline="30000" dirty="0">
                <a:solidFill>
                  <a:srgbClr val="073763"/>
                </a:solidFill>
              </a:rPr>
              <a:t>¶</a:t>
            </a:r>
            <a:r>
              <a:rPr lang="fr" sz="3600" dirty="0">
                <a:solidFill>
                  <a:srgbClr val="073763"/>
                </a:solidFill>
              </a:rPr>
              <a:t>CIIRC, CTU in Prague	</a:t>
            </a:r>
            <a:endParaRPr sz="3600" dirty="0">
              <a:solidFill>
                <a:srgbClr val="073763"/>
              </a:solidFill>
            </a:endParaRPr>
          </a:p>
        </p:txBody>
      </p:sp>
      <p:graphicFrame>
        <p:nvGraphicFramePr>
          <p:cNvPr id="55" name="Tableau 54">
            <a:extLst>
              <a:ext uri="{FF2B5EF4-FFF2-40B4-BE49-F238E27FC236}">
                <a16:creationId xmlns:a16="http://schemas.microsoft.com/office/drawing/2014/main" id="{3940BEB4-D827-4842-F2DA-72CFCAD50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46339"/>
              </p:ext>
            </p:extLst>
          </p:nvPr>
        </p:nvGraphicFramePr>
        <p:xfrm>
          <a:off x="25512939" y="15215488"/>
          <a:ext cx="17297469" cy="48874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96759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178915283"/>
                    </a:ext>
                  </a:extLst>
                </a:gridCol>
                <a:gridCol w="2151455">
                  <a:extLst>
                    <a:ext uri="{9D8B030D-6E8A-4147-A177-3AD203B41FA5}">
                      <a16:colId xmlns:a16="http://schemas.microsoft.com/office/drawing/2014/main" val="748432980"/>
                    </a:ext>
                  </a:extLst>
                </a:gridCol>
                <a:gridCol w="1694200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808673">
                  <a:extLst>
                    <a:ext uri="{9D8B030D-6E8A-4147-A177-3AD203B41FA5}">
                      <a16:colId xmlns:a16="http://schemas.microsoft.com/office/drawing/2014/main" val="969699087"/>
                    </a:ext>
                  </a:extLst>
                </a:gridCol>
                <a:gridCol w="2564192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1877358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2106303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2083407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540255">
                <a:tc rowSpan="2"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Modalities</a:t>
                      </a:r>
                      <a:endParaRPr lang="fr-FR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PT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YouCook2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m_vIoU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r>
                        <a:rPr lang="fr-FR" dirty="0" err="1"/>
                        <a:t>VidSTG</a:t>
                      </a:r>
                      <a:endParaRPr lang="fr-FR" dirty="0"/>
                    </a:p>
                    <a:p>
                      <a:r>
                        <a:rPr lang="fr-FR" dirty="0"/>
                        <a:t>vIoU@0.3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ViTT</a:t>
                      </a:r>
                      <a:endParaRPr lang="fr-FR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540255">
                <a:tc v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METEOR</a:t>
                      </a:r>
                      <a:endParaRPr lang="fr-FR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SoTA</a:t>
                      </a:r>
                      <a:r>
                        <a:rPr lang="fr-FR" sz="2400" dirty="0"/>
                        <a:t>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T+V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C4+YTT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7.9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47.1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9.3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13.5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43.5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PDVC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28.8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40.6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2558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PDVC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VidChap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34.7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41.5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Vid2Seq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T+V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C4+HTM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44.8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9784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Vid2Seq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T+V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C4+HTM+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10% </a:t>
                      </a:r>
                      <a:r>
                        <a:rPr lang="fr-FR" sz="2400" dirty="0" err="1"/>
                        <a:t>VidChap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63.9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47.4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9.2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262457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Vid2Seq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T+V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C4+HTM+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/>
                        <a:t>VidChap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67.2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50.0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11967"/>
                  </a:ext>
                </a:extLst>
              </a:tr>
            </a:tbl>
          </a:graphicData>
        </a:graphic>
      </p:graphicFrame>
      <p:sp>
        <p:nvSpPr>
          <p:cNvPr id="48" name="Google Shape;55;p13">
            <a:extLst>
              <a:ext uri="{FF2B5EF4-FFF2-40B4-BE49-F238E27FC236}">
                <a16:creationId xmlns:a16="http://schemas.microsoft.com/office/drawing/2014/main" id="{E12F78BA-AB42-EDAD-FCB6-A6C1895FDD02}"/>
              </a:ext>
            </a:extLst>
          </p:cNvPr>
          <p:cNvSpPr/>
          <p:nvPr/>
        </p:nvSpPr>
        <p:spPr>
          <a:xfrm>
            <a:off x="24729185" y="4041619"/>
            <a:ext cx="18747177" cy="9121593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49" name="Google Shape;62;p13">
            <a:extLst>
              <a:ext uri="{FF2B5EF4-FFF2-40B4-BE49-F238E27FC236}">
                <a16:creationId xmlns:a16="http://schemas.microsoft.com/office/drawing/2014/main" id="{88294523-A00E-6190-57CC-DCB1C27CD533}"/>
              </a:ext>
            </a:extLst>
          </p:cNvPr>
          <p:cNvSpPr txBox="1"/>
          <p:nvPr/>
        </p:nvSpPr>
        <p:spPr>
          <a:xfrm>
            <a:off x="30827185" y="3488582"/>
            <a:ext cx="5424225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New benchmarks</a:t>
            </a:r>
            <a:endParaRPr sz="4800" dirty="0">
              <a:solidFill>
                <a:srgbClr val="073763"/>
              </a:solidFill>
            </a:endParaRP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3CE91B9-B89B-47ED-9F17-3BF06C3A3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231870"/>
              </p:ext>
            </p:extLst>
          </p:nvPr>
        </p:nvGraphicFramePr>
        <p:xfrm>
          <a:off x="25711518" y="5140673"/>
          <a:ext cx="17098889" cy="46299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5154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912452820"/>
                    </a:ext>
                  </a:extLst>
                </a:gridCol>
                <a:gridCol w="1975104">
                  <a:extLst>
                    <a:ext uri="{9D8B030D-6E8A-4147-A177-3AD203B41FA5}">
                      <a16:colId xmlns:a16="http://schemas.microsoft.com/office/drawing/2014/main" val="2575972119"/>
                    </a:ext>
                  </a:extLst>
                </a:gridCol>
                <a:gridCol w="1170432">
                  <a:extLst>
                    <a:ext uri="{9D8B030D-6E8A-4147-A177-3AD203B41FA5}">
                      <a16:colId xmlns:a16="http://schemas.microsoft.com/office/drawing/2014/main" val="3584028077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1426464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719072">
                  <a:extLst>
                    <a:ext uri="{9D8B030D-6E8A-4147-A177-3AD203B41FA5}">
                      <a16:colId xmlns:a16="http://schemas.microsoft.com/office/drawing/2014/main" val="96969908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2037416056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  <a:gridCol w="1296647">
                  <a:extLst>
                    <a:ext uri="{9D8B030D-6E8A-4147-A177-3AD203B41FA5}">
                      <a16:colId xmlns:a16="http://schemas.microsoft.com/office/drawing/2014/main" val="1523816256"/>
                    </a:ext>
                  </a:extLst>
                </a:gridCol>
              </a:tblGrid>
              <a:tr h="58786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solidFill>
                            <a:schemeClr val="bg1"/>
                          </a:solidFill>
                        </a:rPr>
                        <a:t>Modalities</a:t>
                      </a:r>
                      <a:endParaRPr lang="fr-F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PT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FT on VC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SODA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err="1">
                          <a:solidFill>
                            <a:schemeClr val="bg1"/>
                          </a:solidFill>
                        </a:rPr>
                        <a:t>CIDEr</a:t>
                      </a:r>
                      <a:endParaRPr lang="fr-F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METEOR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R@3s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P@3s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R@0.7</a:t>
                      </a:r>
                      <a:endParaRPr lang="fr-FR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P@0.7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Text</a:t>
                      </a:r>
                      <a:r>
                        <a:rPr lang="fr-FR" sz="2400" dirty="0"/>
                        <a:t> </a:t>
                      </a:r>
                      <a:r>
                        <a:rPr lang="fr-FR" sz="2400" dirty="0" err="1"/>
                        <a:t>tiling</a:t>
                      </a:r>
                      <a:r>
                        <a:rPr lang="fr-FR" sz="2400" dirty="0"/>
                        <a:t> + </a:t>
                      </a:r>
                      <a:r>
                        <a:rPr lang="fr-FR" sz="2400" dirty="0" err="1"/>
                        <a:t>LLaMA</a:t>
                      </a:r>
                      <a:r>
                        <a:rPr lang="fr-FR" sz="2400" dirty="0"/>
                        <a:t>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Text</a:t>
                      </a:r>
                      <a:r>
                        <a:rPr lang="fr-FR" sz="2400" dirty="0"/>
                        <a:t>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Shot </a:t>
                      </a:r>
                      <a:r>
                        <a:rPr lang="fr-FR" sz="2400" dirty="0" err="1"/>
                        <a:t>detect</a:t>
                      </a:r>
                      <a:r>
                        <a:rPr lang="fr-FR" sz="2400" dirty="0"/>
                        <a:t> + BLIP-2 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129M </a:t>
                      </a:r>
                      <a:r>
                        <a:rPr lang="fr-FR" sz="2400" b="0" dirty="0" err="1"/>
                        <a:t>img</a:t>
                      </a:r>
                      <a:r>
                        <a:rPr lang="fr-FR" sz="2400" b="0" dirty="0"/>
                        <a:t>-txt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9784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PDVC 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35.8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40.2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26.9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075330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Vid2Seq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 err="1"/>
                        <a:t>T</a:t>
                      </a:r>
                      <a:endParaRPr lang="fr-FR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C4+HTM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28.9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57525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Vid2Seq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V+T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10.6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61640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Vid2Seq 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V+T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C4+HTM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55.7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28.5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54847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01B55D-2131-23A3-EF2B-D69F8F77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89" y="1681832"/>
            <a:ext cx="1681844" cy="16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6946EC6-67D6-F3F7-2B7D-B6565C0B36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29063" y="303694"/>
            <a:ext cx="5382933" cy="242232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0249D4B2-D47B-A022-0043-C0DAD2A06A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341285" y="303694"/>
            <a:ext cx="2405652" cy="2405652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F699D27C-23EE-F208-1A0D-B794A933C4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309" y="6634199"/>
            <a:ext cx="9777277" cy="23023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ACF9B6-24C1-DC5F-4564-5753F999EF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344" y="16265238"/>
            <a:ext cx="9650969" cy="2272582"/>
          </a:xfrm>
          <a:prstGeom prst="rect">
            <a:avLst/>
          </a:prstGeom>
        </p:spPr>
      </p:pic>
      <p:sp>
        <p:nvSpPr>
          <p:cNvPr id="19" name="Google Shape;79;p13">
            <a:extLst>
              <a:ext uri="{FF2B5EF4-FFF2-40B4-BE49-F238E27FC236}">
                <a16:creationId xmlns:a16="http://schemas.microsoft.com/office/drawing/2014/main" id="{9F403277-53E0-F5D9-9239-04F2576051AD}"/>
              </a:ext>
            </a:extLst>
          </p:cNvPr>
          <p:cNvSpPr txBox="1"/>
          <p:nvPr/>
        </p:nvSpPr>
        <p:spPr>
          <a:xfrm>
            <a:off x="25085950" y="10968036"/>
            <a:ext cx="5292517" cy="197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See</a:t>
            </a:r>
            <a:r>
              <a:rPr lang="fr-FR" sz="3200" dirty="0"/>
              <a:t> </a:t>
            </a:r>
            <a:r>
              <a:rPr lang="fr-FR" sz="3200" dirty="0" err="1"/>
              <a:t>our</a:t>
            </a:r>
            <a:r>
              <a:rPr lang="fr-FR" sz="3200" dirty="0"/>
              <a:t> </a:t>
            </a:r>
            <a:r>
              <a:rPr lang="fr-FR" sz="3200" dirty="0" err="1"/>
              <a:t>paper</a:t>
            </a:r>
            <a:r>
              <a:rPr lang="fr-FR" sz="3200" dirty="0"/>
              <a:t> for </a:t>
            </a:r>
            <a:r>
              <a:rPr lang="fr-FR" sz="3200" b="1" dirty="0" err="1"/>
              <a:t>video</a:t>
            </a:r>
            <a:r>
              <a:rPr lang="fr-FR" sz="3200" b="1" dirty="0"/>
              <a:t> </a:t>
            </a:r>
            <a:r>
              <a:rPr lang="fr-FR" sz="3200" b="1" dirty="0" err="1"/>
              <a:t>chapter</a:t>
            </a:r>
            <a:r>
              <a:rPr lang="fr-FR" sz="3200" b="1" dirty="0"/>
              <a:t> </a:t>
            </a:r>
            <a:r>
              <a:rPr lang="fr-FR" sz="3200" b="1" dirty="0" err="1"/>
              <a:t>generation</a:t>
            </a:r>
            <a:r>
              <a:rPr lang="fr-FR" sz="3200" b="1" dirty="0"/>
              <a:t> </a:t>
            </a:r>
            <a:r>
              <a:rPr lang="fr-FR" sz="3200" b="1" dirty="0" err="1"/>
              <a:t>with</a:t>
            </a:r>
            <a:r>
              <a:rPr lang="fr-FR" sz="3200" b="1" dirty="0"/>
              <a:t> </a:t>
            </a:r>
            <a:r>
              <a:rPr lang="fr-FR" sz="3200" b="1" dirty="0" err="1"/>
              <a:t>ground-truth</a:t>
            </a:r>
            <a:r>
              <a:rPr lang="fr-FR" sz="3200" b="1" dirty="0"/>
              <a:t> </a:t>
            </a:r>
            <a:r>
              <a:rPr lang="fr-FR" sz="3200" b="1" dirty="0" err="1"/>
              <a:t>boundaries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sp>
        <p:nvSpPr>
          <p:cNvPr id="34" name="Google Shape;79;p13">
            <a:extLst>
              <a:ext uri="{FF2B5EF4-FFF2-40B4-BE49-F238E27FC236}">
                <a16:creationId xmlns:a16="http://schemas.microsoft.com/office/drawing/2014/main" id="{2E8B1B75-0D96-DAB1-4B7A-1B36C7D8DD72}"/>
              </a:ext>
            </a:extLst>
          </p:cNvPr>
          <p:cNvSpPr txBox="1"/>
          <p:nvPr/>
        </p:nvSpPr>
        <p:spPr>
          <a:xfrm>
            <a:off x="25085950" y="9826715"/>
            <a:ext cx="6127889" cy="91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Video</a:t>
            </a:r>
            <a:r>
              <a:rPr lang="fr-FR" sz="3200" b="1" dirty="0"/>
              <a:t> </a:t>
            </a:r>
            <a:r>
              <a:rPr lang="fr-FR" sz="3200" b="1" dirty="0" err="1"/>
              <a:t>chapter</a:t>
            </a:r>
            <a:r>
              <a:rPr lang="fr-FR" sz="3200" b="1" dirty="0"/>
              <a:t> </a:t>
            </a:r>
            <a:r>
              <a:rPr lang="fr-FR" sz="3200" b="1" dirty="0" err="1"/>
              <a:t>grounding</a:t>
            </a:r>
            <a:r>
              <a:rPr lang="fr-FR" sz="3200" b="1" dirty="0"/>
              <a:t>: 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76FB0FBC-1678-8933-8B87-3222D842D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126109"/>
              </p:ext>
            </p:extLst>
          </p:nvPr>
        </p:nvGraphicFramePr>
        <p:xfrm>
          <a:off x="32183060" y="9970996"/>
          <a:ext cx="10627347" cy="24437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78473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063319">
                  <a:extLst>
                    <a:ext uri="{9D8B030D-6E8A-4147-A177-3AD203B41FA5}">
                      <a16:colId xmlns:a16="http://schemas.microsoft.com/office/drawing/2014/main" val="1912452820"/>
                    </a:ext>
                  </a:extLst>
                </a:gridCol>
                <a:gridCol w="2271584">
                  <a:extLst>
                    <a:ext uri="{9D8B030D-6E8A-4147-A177-3AD203B41FA5}">
                      <a16:colId xmlns:a16="http://schemas.microsoft.com/office/drawing/2014/main" val="2575972119"/>
                    </a:ext>
                  </a:extLst>
                </a:gridCol>
                <a:gridCol w="1278293">
                  <a:extLst>
                    <a:ext uri="{9D8B030D-6E8A-4147-A177-3AD203B41FA5}">
                      <a16:colId xmlns:a16="http://schemas.microsoft.com/office/drawing/2014/main" val="3584028077"/>
                    </a:ext>
                  </a:extLst>
                </a:gridCol>
                <a:gridCol w="1597866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1637812">
                  <a:extLst>
                    <a:ext uri="{9D8B030D-6E8A-4147-A177-3AD203B41FA5}">
                      <a16:colId xmlns:a16="http://schemas.microsoft.com/office/drawing/2014/main" val="3816938933"/>
                    </a:ext>
                  </a:extLst>
                </a:gridCol>
              </a:tblGrid>
              <a:tr h="58786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solidFill>
                            <a:schemeClr val="bg1"/>
                          </a:solidFill>
                        </a:rPr>
                        <a:t>Modalities</a:t>
                      </a:r>
                      <a:endParaRPr lang="fr-FR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PT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</a:rPr>
                        <a:t>FT on VC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R@3s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</a:rPr>
                        <a:t>R@0.7</a:t>
                      </a:r>
                      <a:endParaRPr lang="fr-FR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38294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BERT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/>
                        <a:t>Text</a:t>
                      </a:r>
                      <a:r>
                        <a:rPr lang="fr-FR" sz="2400" dirty="0"/>
                        <a:t>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CLIP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400M </a:t>
                      </a:r>
                      <a:r>
                        <a:rPr lang="fr-FR" sz="2400" b="0" dirty="0" err="1"/>
                        <a:t>img</a:t>
                      </a:r>
                      <a:r>
                        <a:rPr lang="fr-FR" sz="2400" b="0" dirty="0"/>
                        <a:t>-txt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797842"/>
                  </a:ext>
                </a:extLst>
              </a:tr>
              <a:tr h="5402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/>
                        <a:t>Moment-DETR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/>
                        <a:t>17.6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061640"/>
                  </a:ext>
                </a:extLst>
              </a:tr>
            </a:tbl>
          </a:graphicData>
        </a:graphic>
      </p:graphicFrame>
      <p:sp>
        <p:nvSpPr>
          <p:cNvPr id="42" name="Google Shape;79;p13">
            <a:extLst>
              <a:ext uri="{FF2B5EF4-FFF2-40B4-BE49-F238E27FC236}">
                <a16:creationId xmlns:a16="http://schemas.microsoft.com/office/drawing/2014/main" id="{BF49790B-7E6D-6D44-0E39-838A3F41508A}"/>
              </a:ext>
            </a:extLst>
          </p:cNvPr>
          <p:cNvSpPr txBox="1"/>
          <p:nvPr/>
        </p:nvSpPr>
        <p:spPr>
          <a:xfrm>
            <a:off x="25085949" y="19985949"/>
            <a:ext cx="17724457" cy="1408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Strong </a:t>
            </a:r>
            <a:r>
              <a:rPr lang="fr-FR" sz="3200" b="1" dirty="0" err="1"/>
              <a:t>zero</a:t>
            </a:r>
            <a:r>
              <a:rPr lang="fr-FR" sz="3200" b="1" dirty="0"/>
              <a:t>-shot </a:t>
            </a:r>
            <a:r>
              <a:rPr lang="fr-FR" sz="3200" b="1" dirty="0" err="1"/>
              <a:t>results</a:t>
            </a:r>
            <a:r>
              <a:rPr lang="fr-FR" sz="3200" b="1" dirty="0"/>
              <a:t>: </a:t>
            </a:r>
            <a:r>
              <a:rPr lang="fr-FR" sz="3200" dirty="0"/>
              <a:t>Vid2Seq </a:t>
            </a:r>
            <a:r>
              <a:rPr lang="fr-FR" sz="3200" dirty="0" err="1"/>
              <a:t>achieves</a:t>
            </a:r>
            <a:r>
              <a:rPr lang="fr-FR" sz="3200" dirty="0"/>
              <a:t> 3.9S/13.3C on YouCook2 &amp; 9.0S/28.0C on VITT.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Qualitative </a:t>
            </a:r>
            <a:r>
              <a:rPr lang="fr-FR" sz="3200" b="1" dirty="0" err="1"/>
              <a:t>examples</a:t>
            </a:r>
            <a:r>
              <a:rPr lang="fr-FR" sz="3200" b="1" dirty="0"/>
              <a:t>: </a:t>
            </a:r>
            <a:r>
              <a:rPr lang="fr-FR" sz="3200" dirty="0" err="1"/>
              <a:t>see</a:t>
            </a:r>
            <a:r>
              <a:rPr lang="fr-FR" sz="3200" dirty="0"/>
              <a:t> </a:t>
            </a:r>
            <a:r>
              <a:rPr lang="fr-FR" sz="3200" dirty="0" err="1"/>
              <a:t>our</a:t>
            </a:r>
            <a:r>
              <a:rPr lang="fr-FR" sz="3200" dirty="0"/>
              <a:t> </a:t>
            </a:r>
            <a:r>
              <a:rPr lang="fr-FR" sz="3200" dirty="0" err="1"/>
              <a:t>paper</a:t>
            </a:r>
            <a:r>
              <a:rPr lang="fr-FR" sz="3200" dirty="0"/>
              <a:t>.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85B91D75-964A-DAD7-7492-0C253FBA2A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57300" y="11281945"/>
            <a:ext cx="4039722" cy="303198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BE1C929E-9446-5D48-EFFD-B1E06A4D2C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24354" y="14280158"/>
            <a:ext cx="4631434" cy="3476087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AC995E4A-3FEF-4507-1A41-70D2CF4010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41340" y="11190927"/>
            <a:ext cx="4039722" cy="3031982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682596B3-E36A-4FD2-6851-545A3ADE08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3542" y="11300266"/>
            <a:ext cx="3944854" cy="2960779"/>
          </a:xfrm>
          <a:prstGeom prst="rect">
            <a:avLst/>
          </a:prstGeom>
        </p:spPr>
      </p:pic>
      <p:graphicFrame>
        <p:nvGraphicFramePr>
          <p:cNvPr id="64" name="Tableau 63">
            <a:extLst>
              <a:ext uri="{FF2B5EF4-FFF2-40B4-BE49-F238E27FC236}">
                <a16:creationId xmlns:a16="http://schemas.microsoft.com/office/drawing/2014/main" id="{7F731081-2421-1F27-9738-BBB984372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0040"/>
              </p:ext>
            </p:extLst>
          </p:nvPr>
        </p:nvGraphicFramePr>
        <p:xfrm>
          <a:off x="12214422" y="17761526"/>
          <a:ext cx="10987306" cy="3657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33266">
                  <a:extLst>
                    <a:ext uri="{9D8B030D-6E8A-4147-A177-3AD203B41FA5}">
                      <a16:colId xmlns:a16="http://schemas.microsoft.com/office/drawing/2014/main" val="921234917"/>
                    </a:ext>
                  </a:extLst>
                </a:gridCol>
                <a:gridCol w="6854040">
                  <a:extLst>
                    <a:ext uri="{9D8B030D-6E8A-4147-A177-3AD203B41FA5}">
                      <a16:colId xmlns:a16="http://schemas.microsoft.com/office/drawing/2014/main" val="2375404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b="1" dirty="0"/>
                        <a:t>Type of </a:t>
                      </a:r>
                      <a:r>
                        <a:rPr lang="fr-FR" sz="2400" b="1" dirty="0" err="1"/>
                        <a:t>chapters</a:t>
                      </a:r>
                      <a:endParaRPr lang="fr-FR" sz="2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Count (on a </a:t>
                      </a:r>
                      <a:r>
                        <a:rPr lang="fr-FR" sz="2400" b="1" dirty="0" err="1"/>
                        <a:t>random</a:t>
                      </a:r>
                      <a:r>
                        <a:rPr lang="fr-FR" sz="2400" b="1" dirty="0"/>
                        <a:t> </a:t>
                      </a:r>
                      <a:r>
                        <a:rPr lang="fr-FR" sz="2400" b="1" dirty="0" err="1"/>
                        <a:t>sample</a:t>
                      </a:r>
                      <a:r>
                        <a:rPr lang="fr-FR" sz="2400" b="1" dirty="0"/>
                        <a:t> of 100 </a:t>
                      </a:r>
                      <a:r>
                        <a:rPr lang="fr-FR" sz="2400" b="1" dirty="0" err="1"/>
                        <a:t>videos</a:t>
                      </a:r>
                      <a:r>
                        <a:rPr lang="fr-FR" sz="2400" b="1" dirty="0"/>
                        <a:t>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2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Speech and </a:t>
                      </a:r>
                      <a:r>
                        <a:rPr lang="fr-FR" sz="2400" dirty="0" err="1"/>
                        <a:t>visual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4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Audio and </a:t>
                      </a:r>
                      <a:r>
                        <a:rPr lang="fr-FR" sz="2400" dirty="0" err="1"/>
                        <a:t>visual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Speech-</a:t>
                      </a:r>
                      <a:r>
                        <a:rPr lang="fr-FR" sz="2400" dirty="0" err="1"/>
                        <a:t>only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0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Visual-</a:t>
                      </a:r>
                      <a:r>
                        <a:rPr lang="fr-FR" sz="2400" dirty="0" err="1"/>
                        <a:t>only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8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Audio-</a:t>
                      </a:r>
                      <a:r>
                        <a:rPr lang="fr-FR" sz="2400" dirty="0" err="1"/>
                        <a:t>only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263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Structure-</a:t>
                      </a:r>
                      <a:r>
                        <a:rPr lang="fr-FR" sz="2400" dirty="0" err="1"/>
                        <a:t>only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462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err="1"/>
                        <a:t>Unrelated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817915"/>
                  </a:ext>
                </a:extLst>
              </a:tr>
            </a:tbl>
          </a:graphicData>
        </a:graphic>
      </p:graphicFrame>
      <p:graphicFrame>
        <p:nvGraphicFramePr>
          <p:cNvPr id="65" name="Tableau 64">
            <a:extLst>
              <a:ext uri="{FF2B5EF4-FFF2-40B4-BE49-F238E27FC236}">
                <a16:creationId xmlns:a16="http://schemas.microsoft.com/office/drawing/2014/main" id="{00855247-50CF-7448-D550-048ED54C3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20761"/>
              </p:ext>
            </p:extLst>
          </p:nvPr>
        </p:nvGraphicFramePr>
        <p:xfrm>
          <a:off x="12302549" y="8479567"/>
          <a:ext cx="10987302" cy="2743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6134">
                  <a:extLst>
                    <a:ext uri="{9D8B030D-6E8A-4147-A177-3AD203B41FA5}">
                      <a16:colId xmlns:a16="http://schemas.microsoft.com/office/drawing/2014/main" val="921234917"/>
                    </a:ext>
                  </a:extLst>
                </a:gridCol>
                <a:gridCol w="1248937">
                  <a:extLst>
                    <a:ext uri="{9D8B030D-6E8A-4147-A177-3AD203B41FA5}">
                      <a16:colId xmlns:a16="http://schemas.microsoft.com/office/drawing/2014/main" val="819375622"/>
                    </a:ext>
                  </a:extLst>
                </a:gridCol>
                <a:gridCol w="1878299">
                  <a:extLst>
                    <a:ext uri="{9D8B030D-6E8A-4147-A177-3AD203B41FA5}">
                      <a16:colId xmlns:a16="http://schemas.microsoft.com/office/drawing/2014/main" val="1657230129"/>
                    </a:ext>
                  </a:extLst>
                </a:gridCol>
                <a:gridCol w="2247652">
                  <a:extLst>
                    <a:ext uri="{9D8B030D-6E8A-4147-A177-3AD203B41FA5}">
                      <a16:colId xmlns:a16="http://schemas.microsoft.com/office/drawing/2014/main" val="2375404961"/>
                    </a:ext>
                  </a:extLst>
                </a:gridCol>
                <a:gridCol w="2526280">
                  <a:extLst>
                    <a:ext uri="{9D8B030D-6E8A-4147-A177-3AD203B41FA5}">
                      <a16:colId xmlns:a16="http://schemas.microsoft.com/office/drawing/2014/main" val="398838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400" b="1" dirty="0" err="1"/>
                        <a:t>Dataset</a:t>
                      </a:r>
                      <a:endParaRPr lang="fr-FR" sz="2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# </a:t>
                      </a:r>
                      <a:r>
                        <a:rPr lang="fr-FR" sz="2400" b="1" dirty="0" err="1"/>
                        <a:t>vids</a:t>
                      </a:r>
                      <a:endParaRPr lang="fr-FR" sz="2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# min / </a:t>
                      </a:r>
                      <a:r>
                        <a:rPr lang="fr-FR" sz="2400" b="1" dirty="0" err="1"/>
                        <a:t>vid</a:t>
                      </a:r>
                      <a:endParaRPr lang="fr-FR" sz="2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# labels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Annotations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72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HowTo100M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136M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ASR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04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YT-Temporal-1B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19M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900M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ASR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52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 err="1"/>
                        <a:t>ActivityNet</a:t>
                      </a:r>
                      <a:r>
                        <a:rPr lang="fr-FR" sz="2400" dirty="0"/>
                        <a:t> </a:t>
                      </a:r>
                      <a:r>
                        <a:rPr lang="fr-FR" sz="2400"/>
                        <a:t>Captions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Dense captions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00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dirty="0"/>
                        <a:t>Ego4D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10K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4M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Dense captions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18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400" b="1" dirty="0"/>
                        <a:t>VidChapters-7M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dirty="0"/>
                        <a:t>817K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/>
                        <a:t>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2400" b="1" dirty="0" err="1"/>
                        <a:t>Chapters</a:t>
                      </a:r>
                      <a:r>
                        <a:rPr lang="fr-FR" sz="2400" b="1" dirty="0"/>
                        <a:t> + ASR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817915"/>
                  </a:ext>
                </a:extLst>
              </a:tr>
            </a:tbl>
          </a:graphicData>
        </a:graphic>
      </p:graphicFrame>
      <p:pic>
        <p:nvPicPr>
          <p:cNvPr id="46" name="Image 45">
            <a:extLst>
              <a:ext uri="{FF2B5EF4-FFF2-40B4-BE49-F238E27FC236}">
                <a16:creationId xmlns:a16="http://schemas.microsoft.com/office/drawing/2014/main" id="{60101224-4240-93EB-060E-F79D5AA3CC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22506" y="14221722"/>
            <a:ext cx="4712698" cy="3534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1117</Words>
  <Application>Microsoft Macintosh PowerPoint</Application>
  <PresentationFormat>Personnalisé</PresentationFormat>
  <Paragraphs>259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Antoine Yang</cp:lastModifiedBy>
  <cp:revision>209</cp:revision>
  <dcterms:modified xsi:type="dcterms:W3CDTF">2023-09-28T09:29:08Z</dcterms:modified>
</cp:coreProperties>
</file>